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0 to 10 min)" id="{80612637-3eff-fa82-ab3b-4a0e7658ec50}">
          <p14:sldIdLst>
            <p14:sldId id="256"/>
            <p14:sldId id="257"/>
            <p14:sldId id="258"/>
            <p14:sldId id="259"/>
            <p14:sldId id="260"/>
            <p14:sldId id="261"/>
            <p14:sldId id="262"/>
          </p14:sldIdLst>
        </p14:section>
        <p14:section name="Same language, different rules (10 to 25 min)" id="{b65adcb5-736e-2f6c-f243-4d84282aa2bc}">
          <p14:sldIdLst>
            <p14:sldId id="263"/>
            <p14:sldId id="264"/>
            <p14:sldId id="265"/>
            <p14:sldId id="266"/>
            <p14:sldId id="267"/>
          </p14:sldIdLst>
        </p14:section>
        <p14:section name="Greetings, titles and relationships (25 to 45 min)" id="{aff4dcbd-555d-ef9d-5f46-8a343fc635de}">
          <p14:sldIdLst>
            <p14:sldId id="268"/>
            <p14:sldId id="269"/>
            <p14:sldId id="270"/>
            <p14:sldId id="271"/>
            <p14:sldId id="272"/>
            <p14:sldId id="273"/>
          </p14:sldIdLst>
        </p14:section>
        <p14:section name="Reading indirect signals (45 to 65 min)" id="{f9b23dfb-2a26-4b8c-9974-0688a843c783}">
          <p14:sldIdLst>
            <p14:sldId id="274"/>
            <p14:sldId id="275"/>
            <p14:sldId id="276"/>
            <p14:sldId id="277"/>
            <p14:sldId id="278"/>
          </p14:sldIdLst>
        </p14:section>
        <p14:section name="Digital trust and payments (65 to 80 min)" id="{e3d81292-d936-818e-d63a-0bc426618f08}">
          <p14:sldIdLst>
            <p14:sldId id="279"/>
            <p14:sldId id="280"/>
            <p14:sldId id="281"/>
            <p14:sldId id="282"/>
          </p14:sldIdLst>
        </p14:section>
        <p14:section name="Action plan and evaluation (80 to 90 min)" id="{22a78325-d412-c029-ab03-b033ca7e93d7}">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Welcome people as they arrive and start on time. This deck was written by Ayomide Adeyeye, founder of DealDialect. If someone else presents it, put that person's name in the facilitator line; a host may also add its logo. Keep the attribution line at the bottom. You will introduce yourself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only. Introduce yourself and the host organization. Cover the housekeeping on the slide. Mention that you will ask everyone to complete a short survey in the last ten minutes, and that questions are welcome at any time. With a large group, ask people to introduce themselves to their table rather than to the whole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six segments briefly. Name the promise: everyone leaves with one message they can send to a real partner or prospect this week. Mention that the session is hands-on, with a pair exercise and small-group scenarios.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story. The distributor was waiting for a senior partner to return from travel before replying, and never wrote back after the deadline email. Ask the room: "What do you think the distributor heard?" Take two or three answers. Make the point: the email was efficient by many U.S. standards, but to the reader it may have sounded like an ultimatum from a stranger. Nobody did anything dishonest; the two sides were using different rules. This is an illustrative example; you may replace it with a real, anonymized client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both questions by show of hands or with your polling tool. Note the answers; you will refer back to them, especially in the scenarios segment. If many people sell to Nigeria already, invite one or two short experiences later, without putting anyone on the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this slide to the poll answers. Ask if anyone recognizes one of these from their own experience. Use their stories rather than figures. If you are short of time, skip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figures, both sourced. U.S. goods exports to Nigeria were $6.8 billion in 2025, up 56.3% from 2024 (Office of the U.S. Trade Representative). Small and medium-sized businesses were 97.1% of identified U.S. exporters in 2024 (U.S. Census Bureau). The point: the opportunity is growing, and the businesses pursuing it are mostly small firms without international staff. Cite the sources if asked. If running late, fold this into one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core idea of the session. Sharing English does not mean sharing communication norms. The words may be the same; the expectations around them can differ: how you greet, how you say no, who decides, how fast things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Edward T. Hall's idea of high-context and low-context communication. In a low-context style, the words carry most of the meaning. In a high-context style, relationship, tone and setting carry more of it. Much U.S. business communication sits toward the low-context end; many Nigerian business settings sit further toward the high-context end. Stress that neither is better, and that individuals vary widely.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Tables have 60 seconds to agree on a meaning for each expression. Reveal the answers on the next slide at the 60-second mark, even if tables are still talking. The game is fun and can run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the meanings. Stress that Nigerian English is a full variety of English with its own vocabulary and usage, as British and American English are. It is not "broken" English. Ask: "Which one would have tripped you up?" Point out that a partner who says "sorry" about your delayed shipment is offering sympathy, not accepting blame. If short of time, discuss only "I'm coming" and "Sorry".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prevents stereotyping. Nigeria is a large, diverse country with more than 500 languages and real regional differences between north and south. Many business people have studied or worked abroad. Treat everything in this session as a starting point, then follow your partner's lead.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opening with business can read as cold or rushed. A short greeting and a courtesy line signal respect and make the request easier to answer. This applies to email, WhatsApp and calls. A fuller opening: "Good morning, Engr. Okafor. I trust you and your family are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titles such as Dr., Engr., Barr., Arc., Chief, Alhaji or Alhaja with the surname until you are invited to use a first name. Professional titles reflect real achievement. Ask how people prefer to be addressed if you are unsure; it is a respectful question. Mirror your partner once they invite first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 is often personal and built over time. Expect more than one conversation before price. A call or video meeting carries weight that email alone does not. This is not about flattery; it is about showing you see the person, which makes the business conversation easier.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email aloud or give the room a moment to read it. Ask: "How would this land with a senior distributor in Lagos?" Take a few reactions: first name to a stranger, no greeting, idioms and abbreviations, an ultimatum, price before relationship, an ambiguous date. Then hand out the pair exercise 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have 10 minutes. Walk the room and listen for good lines to quote. Give a 2-minute warning. If a pair finishes early, ask them to write a WhatsApp version in three lines. If running late, shorten to 7 minutes and ask pairs to rewrite only the opening and closing.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ask two volunteers to read their openings aloud. Then reveal this version and link each change to its reason. The full model answer and a "What changed and why" table are in the facilitator copy of the pair exercise. One line like "Good morning, Engr. Okafor. I hope this message finds you and your family well." often does more for a reply than a stronger sales pitch.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much of U.S. business, a clear "no" is seen as efficient. In many West African business settings, a flat refusal can feel harsh, especially toward a guest or new partner. Silence is often information too: the quote may be under internal review, waiting for a senior decision maker, or delayed by holidays, travel or connectivity. It is not automatically a rejection.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the open questions with "So we have a deal?", which invites a polite yes. Ask the room for one more open question of their own. Remind them to confirm any agreement in a written recap after the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have had 8 minutes with card S1. Ask each group for its choice and its exact words before you reveal. Then reveal: B earns 3 points, C 1 point, A 0. Silence often means the quote is still being discussed internally. Ask groups that chose differently to explain their reasoning; there is learning in partial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B earns 3 points, C 1 point, A 0. Ask: "Why does C earn only 1 point?" A discount can feel generous, but you do not yet know the real concern. It may be timing, delivery terms or a senior decision maker, not price. Debrief S1 before S2, because S2 builds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four lessons and link back to the story on slide 4. Ask: "Which of these would have saved the Kano quote?" Most groups will say the personal channel and the open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respect. Most Nigerian businesses are legitimate, and they guard against fraud too. Business email compromise hits companies everywhere, including in the United States. Verification is standard practice on both sides. If people start telling long scam stories, acknowledge them in one sentence and move to the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checklist item by item with the reason for each. Participants tick what their firm already does on the handout and circle one item to add. Ask: "Which one item will you add?" Take two or three answers. If time allows, show the Corporate Affairs Commission public search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habit in this segment. Business email compromise works by sending a convincing email, sometimes from a hacked real account, asking you to pay a new bank account. The fix is simple: call your contact on a number you already have, never one from the message, and confirm before you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verification can build trust when you explain it. The template frames secure payment as standard practice that protects both companies. Point participants to the Template Library at dealdialect.com for this and related templates. Remind them this is not legal or financial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three ideas: greet and use titles; ask open questions and confirm in writing; verify every new partner the same way. Each firm writes one next step on the handout using the frame on the slide. It should be something they can do this week with a real partner or prospect. Ask two volunteers to share. If short of time, ask everyone to read their step to a neighbor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tools are free at dealdialect.com and work without an account. Mention your own organization's services too, such as export counseling, trade missions or financing programs, and how to reach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Thank participants. Show the survey QR code and link: the code opens dealdialect.com/feedback. A host may swap in a session-specific code from the kit page. Hand paper surveys to anyone who prefers paper. Start the survey with at least 4 minutes left and keep the room open until people finish; surveys left for "later" rarely come back. After the session, report it at dealdialect.com/counselors ("Tell us you ran it").</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D_TITLE_DARK">
    <p:bg>
      <p:bgPr>
        <a:solidFill>
          <a:schemeClr val="tx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 y="640080"/>
            <a:ext cx="548640" cy="548640"/>
          </a:xfrm>
          <a:prstGeom prst="rect">
            <a:avLst/>
          </a:prstGeom>
        </p:spPr>
      </p:pic>
      <p:sp>
        <p:nvSpPr>
          <p:cNvPr id="3" name="Text 0"/>
          <p:cNvSpPr/>
          <p:nvPr/>
        </p:nvSpPr>
        <p:spPr>
          <a:xfrm>
            <a:off x="1371600" y="685800"/>
            <a:ext cx="3657600" cy="457200"/>
          </a:xfrm>
          <a:prstGeom prst="rect">
            <a:avLst/>
          </a:prstGeom>
          <a:noFill/>
          <a:ln/>
        </p:spPr>
        <p:txBody>
          <a:bodyPr wrap="square" lIns="0" tIns="0" rIns="0" bIns="0" rtlCol="0" anchor="ctr"/>
          <a:lstStyle/>
          <a:p>
            <a:pPr indent="0" marL="0">
              <a:buNone/>
            </a:pPr>
            <a:r>
              <a:rPr lang="en-US" sz="2000" b="1" dirty="0">
                <a:solidFill>
                  <a:schemeClr val="bg1"/>
                </a:solidFill>
                <a:latin typeface="Georgia" pitchFamily="34" charset="0"/>
                <a:ea typeface="Georgia" pitchFamily="34" charset="-122"/>
                <a:cs typeface="Georgia" pitchFamily="34" charset="-120"/>
              </a:rPr>
              <a:t>DealDialect</a:t>
            </a:r>
            <a:endParaRPr lang="en-US" sz="2000" dirty="0"/>
          </a:p>
        </p:txBody>
      </p:sp>
      <p:sp>
        <p:nvSpPr>
          <p:cNvPr id="4" name="Text 1"/>
          <p:cNvSpPr/>
          <p:nvPr/>
        </p:nvSpPr>
        <p:spPr>
          <a:xfrm>
            <a:off x="731520" y="6263640"/>
            <a:ext cx="7315200" cy="320040"/>
          </a:xfrm>
          <a:prstGeom prst="rect">
            <a:avLst/>
          </a:prstGeom>
          <a:noFill/>
          <a:ln/>
        </p:spPr>
        <p:txBody>
          <a:bodyPr wrap="square" lIns="0" tIns="0" rIns="0" bIns="0" rtlCol="0" anchor="ctr"/>
          <a:lstStyle/>
          <a:p>
            <a:pPr indent="0" marL="0">
              <a:buNone/>
            </a:pPr>
            <a:r>
              <a:rPr lang="en-US" sz="1100" dirty="0">
                <a:solidFill>
                  <a:schemeClr val="accent6"/>
                </a:solidFill>
              </a:rPr>
              <a:t>From DealDialect (dealdialect.com) by Ayomide Adeyeye, licensed CC BY 4.0.</a:t>
            </a:r>
            <a:endParaRPr lang="en-US" sz="1100" dirty="0"/>
          </a:p>
        </p:txBody>
      </p:sp>
      <p:sp>
        <p:nvSpPr>
          <p:cNvPr id="5" name="Text 2"/>
          <p:cNvSpPr/>
          <p:nvPr>
            <p:ph idx="103" type="title" hasCustomPrompt="1"/>
          </p:nvPr>
        </p:nvSpPr>
        <p:spPr>
          <a:xfrm>
            <a:off x="731520" y="2103120"/>
            <a:ext cx="10698480" cy="1463040"/>
          </a:xfrm>
          <a:prstGeom prst="rect">
            <a:avLst/>
          </a:prstGeom>
          <a:noFill/>
          <a:ln/>
        </p:spPr>
        <p:txBody>
          <a:bodyPr wrap="square" rtlCol="0"/>
          <a:lstStyle>
            <a:lvl1pPr algn="l" indent="0" marL="0">
              <a:buNone/>
              <a:defRPr lang="en-US" sz="4400" b="1" dirty="0">
                <a:solidFill>
                  <a:schemeClr val="bg1"/>
                </a:solidFill>
                <a:latin typeface="Georgia" pitchFamily="34" charset="0"/>
                <a:ea typeface="Georgia" pitchFamily="34" charset="-122"/>
                <a:cs typeface="Georgia" pitchFamily="34" charset="-120"/>
              </a:defRPr>
            </a:lvl1pPr>
          </a:lstStyle>
          <a:p>
            <a:pPr algn="l" indent="0" marL="0">
              <a:buNone/>
            </a:pPr>
            <a:endParaRPr lang="en-US" sz="4400" dirty="0"/>
          </a:p>
        </p:txBody>
      </p:sp>
      <p:sp>
        <p:nvSpPr>
          <p:cNvPr id="6" name="Text 2"/>
          <p:cNvSpPr/>
          <p:nvPr>
            <p:ph idx="104" type="body" hasCustomPrompt="1"/>
          </p:nvPr>
        </p:nvSpPr>
        <p:spPr>
          <a:xfrm>
            <a:off x="731520" y="3703320"/>
            <a:ext cx="8046720" cy="640080"/>
          </a:xfrm>
          <a:prstGeom prst="rect">
            <a:avLst/>
          </a:prstGeom>
          <a:noFill/>
          <a:ln/>
        </p:spPr>
        <p:txBody>
          <a:bodyPr wrap="square" rtlCol="0"/>
          <a:lstStyle>
            <a:lvl1pPr algn="l" indent="0" marL="0">
              <a:buNone/>
              <a:defRPr lang="en-US" sz="2200" dirty="0">
                <a:solidFill>
                  <a:schemeClr val="accent1"/>
                </a:solidFill>
              </a:defRPr>
            </a:lvl1pPr>
          </a:lstStyle>
          <a:p>
            <a:pPr algn="l" indent="0" marL="0">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D_CONTENT">
    <p:bg>
      <p:bgPr>
        <a:solidFill>
          <a:schemeClr val="bg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6382512"/>
            <a:ext cx="219456" cy="219456"/>
          </a:xfrm>
          <a:prstGeom prst="rect">
            <a:avLst/>
          </a:prstGeom>
        </p:spPr>
      </p:pic>
      <p:sp>
        <p:nvSpPr>
          <p:cNvPr id="3" name="Text 0"/>
          <p:cNvSpPr/>
          <p:nvPr/>
        </p:nvSpPr>
        <p:spPr>
          <a:xfrm>
            <a:off x="868680" y="6355080"/>
            <a:ext cx="7315200" cy="274320"/>
          </a:xfrm>
          <a:prstGeom prst="rect">
            <a:avLst/>
          </a:prstGeom>
          <a:noFill/>
          <a:ln/>
        </p:spPr>
        <p:txBody>
          <a:bodyPr wrap="square" lIns="0" tIns="0" rIns="0" bIns="0" rtlCol="0" anchor="ctr"/>
          <a:lstStyle/>
          <a:p>
            <a:pPr indent="0" marL="0">
              <a:buNone/>
            </a:pPr>
            <a:r>
              <a:rPr lang="en-US" sz="1100" dirty="0">
                <a:solidFill>
                  <a:schemeClr val="accent4"/>
                </a:solidFill>
              </a:rPr>
              <a:t>From DealDialect (dealdialect.com) by Ayomide Adeyeye, licensed CC BY 4.0.</a:t>
            </a:r>
            <a:endParaRPr lang="en-US" sz="1100" dirty="0"/>
          </a:p>
        </p:txBody>
      </p:sp>
      <p:sp>
        <p:nvSpPr>
          <p:cNvPr id="4" name="Text 1"/>
          <p:cNvSpPr/>
          <p:nvPr>
            <p:ph idx="102" type="title" hasCustomPrompt="1"/>
          </p:nvPr>
        </p:nvSpPr>
        <p:spPr>
          <a:xfrm>
            <a:off x="548640" y="365760"/>
            <a:ext cx="11064240" cy="822960"/>
          </a:xfrm>
          <a:prstGeom prst="rect">
            <a:avLst/>
          </a:prstGeom>
          <a:noFill/>
          <a:ln/>
        </p:spPr>
        <p:txBody>
          <a:bodyPr wrap="square" rtlCol="0"/>
          <a:lstStyle>
            <a:lvl1pPr algn="l" indent="0" marL="0">
              <a:buNone/>
              <a:defRPr lang="en-US" sz="3400" b="1" dirty="0">
                <a:solidFill>
                  <a:schemeClr val="tx2"/>
                </a:solidFill>
                <a:latin typeface="Georgia" pitchFamily="34" charset="0"/>
                <a:ea typeface="Georgia" pitchFamily="34" charset="-122"/>
                <a:cs typeface="Georgia" pitchFamily="34" charset="-120"/>
              </a:defRPr>
            </a:lvl1pPr>
          </a:lstStyle>
          <a:p>
            <a:pPr algn="l" indent="0" marL="0">
              <a:buNone/>
            </a:pPr>
            <a:endParaRPr lang="en-US" sz="34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3.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3.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3.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3.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3.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3.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slideLayout" Target="../slideLayouts/slideLayout3.xml"/><Relationship Id="rId10"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slideLayout" Target="../slideLayouts/slideLayout3.xml"/><Relationship Id="rId7"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2"/>
          <p:cNvSpPr/>
          <p:nvPr>
            <p:ph idx="103" type="title" hasCustomPrompt="1"/>
          </p:nvPr>
        </p:nvSpPr>
        <p:spPr>
          <a:xfrm>
            <a:off x="731520" y="2103120"/>
            <a:ext cx="10698480" cy="1463040"/>
          </a:xfrm>
          <a:prstGeom prst="rect">
            <a:avLst/>
          </a:prstGeom>
          <a:noFill/>
          <a:ln/>
        </p:spPr>
        <p:txBody>
          <a:bodyPr wrap="square" lIns="0" tIns="0" rIns="0" bIns="0" rtlCol="0" anchor="b"/>
          <a:lstStyle/>
          <a:p>
            <a:pPr algn="l" indent="0" marL="0">
              <a:buNone/>
            </a:pPr>
            <a:r>
              <a:rPr lang="en-US" sz="4400" b="1" dirty="0">
                <a:solidFill>
                  <a:schemeClr val="bg1"/>
                </a:solidFill>
                <a:latin typeface="Georgia" pitchFamily="34" charset="0"/>
                <a:ea typeface="Georgia" pitchFamily="34" charset="-122"/>
                <a:cs typeface="Georgia" pitchFamily="34" charset="-120"/>
              </a:rPr>
              <a:t>Communicating with Partners in Nigeria</a:t>
            </a:r>
            <a:endParaRPr lang="en-US" sz="4400" dirty="0"/>
          </a:p>
        </p:txBody>
      </p:sp>
      <p:sp>
        <p:nvSpPr>
          <p:cNvPr id="3" name="Text 2"/>
          <p:cNvSpPr/>
          <p:nvPr>
            <p:ph idx="104" type="body" hasCustomPrompt="1"/>
          </p:nvPr>
        </p:nvSpPr>
        <p:spPr>
          <a:xfrm>
            <a:off x="731520" y="3703320"/>
            <a:ext cx="8046720" cy="640080"/>
          </a:xfrm>
          <a:prstGeom prst="rect">
            <a:avLst/>
          </a:prstGeom>
          <a:noFill/>
          <a:ln/>
        </p:spPr>
        <p:txBody>
          <a:bodyPr wrap="square" lIns="0" tIns="0" rIns="0" bIns="0" rtlCol="0"/>
          <a:lstStyle/>
          <a:p>
            <a:pPr algn="l" indent="0" marL="0">
              <a:buNone/>
            </a:pPr>
            <a:r>
              <a:rPr lang="en-US" sz="2200" dirty="0">
                <a:solidFill>
                  <a:schemeClr val="accent1"/>
                </a:solidFill>
              </a:rPr>
              <a:t>A 90-minute workshop for U.S. exporters</a:t>
            </a:r>
            <a:endParaRPr lang="en-US" sz="2200" dirty="0"/>
          </a:p>
        </p:txBody>
      </p:sp>
      <p:sp>
        <p:nvSpPr>
          <p:cNvPr id="4" name="Text 2"/>
          <p:cNvSpPr txBox="1"/>
          <p:nvPr/>
        </p:nvSpPr>
        <p:spPr>
          <a:xfrm>
            <a:off x="731520" y="4572000"/>
            <a:ext cx="7315200" cy="457200"/>
          </a:xfrm>
          <a:prstGeom prst="rect">
            <a:avLst/>
          </a:prstGeom>
          <a:noFill/>
          <a:ln/>
        </p:spPr>
        <p:txBody>
          <a:bodyPr wrap="square" lIns="0" tIns="0" rIns="0" bIns="0" rtlCol="0" anchor="t"/>
          <a:lstStyle/>
          <a:p>
            <a:pPr indent="0" marL="0">
              <a:buNone/>
            </a:pPr>
            <a:r>
              <a:rPr lang="en-US" sz="1800" dirty="0">
                <a:solidFill>
                  <a:schemeClr val="bg1"/>
                </a:solidFill>
              </a:rPr>
              <a:t>Facilitator: Ayomide Adeyeye, M.A.  ·  Founder, DealDialect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Welcome</a:t>
            </a:r>
            <a:endParaRPr lang="en-US" sz="3400" dirty="0"/>
          </a:p>
        </p:txBody>
      </p:sp>
      <p:sp>
        <p:nvSpPr>
          <p:cNvPr id="3" name="Welcome card 1"/>
          <p:cNvSpPr/>
          <p:nvPr/>
        </p:nvSpPr>
        <p:spPr>
          <a:xfrm>
            <a:off x="548640" y="1645920"/>
            <a:ext cx="2560320" cy="3108960"/>
          </a:xfrm>
          <a:prstGeom prst="roundRect">
            <a:avLst>
              <a:gd name="adj" fmla="val 42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Shape 2"/>
          <p:cNvSpPr/>
          <p:nvPr/>
        </p:nvSpPr>
        <p:spPr>
          <a:xfrm>
            <a:off x="1417320" y="2011680"/>
            <a:ext cx="822960" cy="822960"/>
          </a:xfrm>
          <a:prstGeom prst="ellipse">
            <a:avLst/>
          </a:prstGeom>
          <a:solidFill>
            <a:srgbClr val="D9962B"/>
          </a:solidFill>
          <a:ln w="12700">
            <a:solidFill>
              <a:srgbClr val="D9962B"/>
            </a:solidFill>
            <a:prstDash val="solid"/>
          </a:ln>
        </p:spPr>
        <p:txBody>
          <a:bodyPr/>
          <a:p/>
        </p:txBody>
      </p:sp>
      <p:pic>
        <p:nvPicPr>
          <p:cNvPr id="5" name="Image 0" descr="preencoded.png">    </p:cNvPr>
          <p:cNvPicPr>
            <a:picLocks noChangeAspect="1"/>
          </p:cNvPicPr>
          <p:nvPr/>
        </p:nvPicPr>
        <p:blipFill>
          <a:blip r:embed="rId1"/>
          <a:stretch>
            <a:fillRect/>
          </a:stretch>
        </p:blipFill>
        <p:spPr>
          <a:xfrm>
            <a:off x="1623060" y="2217420"/>
            <a:ext cx="411480" cy="411480"/>
          </a:xfrm>
          <a:prstGeom prst="rect">
            <a:avLst/>
          </a:prstGeom>
        </p:spPr>
      </p:pic>
      <p:sp>
        <p:nvSpPr>
          <p:cNvPr id="6" name="Text 3"/>
          <p:cNvSpPr txBox="1"/>
          <p:nvPr/>
        </p:nvSpPr>
        <p:spPr>
          <a:xfrm>
            <a:off x="731520" y="3063240"/>
            <a:ext cx="2194560" cy="457200"/>
          </a:xfrm>
          <a:prstGeom prst="rect">
            <a:avLst/>
          </a:prstGeom>
          <a:noFill/>
          <a:ln/>
        </p:spPr>
        <p:txBody>
          <a:bodyPr wrap="square" lIns="0" tIns="0" rIns="0" bIns="0" rtlCol="0" anchor="t"/>
          <a:lstStyle/>
          <a:p>
            <a:pPr algn="ctr" indent="0" marL="0">
              <a:buNone/>
            </a:pPr>
            <a:r>
              <a:rPr lang="en-US" sz="2000" b="1" dirty="0">
                <a:solidFill>
                  <a:schemeClr val="tx2"/>
                </a:solidFill>
              </a:rPr>
              <a:t>Restrooms</a:t>
            </a:r>
            <a:endParaRPr lang="en-US" sz="2000" dirty="0"/>
          </a:p>
        </p:txBody>
      </p:sp>
      <p:sp>
        <p:nvSpPr>
          <p:cNvPr id="7" name="Text 4"/>
          <p:cNvSpPr txBox="1"/>
          <p:nvPr/>
        </p:nvSpPr>
        <p:spPr>
          <a:xfrm>
            <a:off x="731520" y="3566160"/>
            <a:ext cx="2194560" cy="822960"/>
          </a:xfrm>
          <a:prstGeom prst="rect">
            <a:avLst/>
          </a:prstGeom>
          <a:noFill/>
          <a:ln/>
        </p:spPr>
        <p:txBody>
          <a:bodyPr wrap="square" lIns="0" tIns="0" rIns="0" bIns="0" rtlCol="0" anchor="t"/>
          <a:lstStyle/>
          <a:p>
            <a:pPr algn="ctr" indent="0" marL="0">
              <a:buNone/>
            </a:pPr>
            <a:r>
              <a:rPr lang="en-US" sz="1600" dirty="0">
                <a:solidFill>
                  <a:schemeClr val="accent4"/>
                </a:solidFill>
              </a:rPr>
              <a:t>Ask the host</a:t>
            </a:r>
            <a:endParaRPr lang="en-US" sz="1600" dirty="0"/>
          </a:p>
        </p:txBody>
      </p:sp>
      <p:sp>
        <p:nvSpPr>
          <p:cNvPr id="8" name="Welcome card 2"/>
          <p:cNvSpPr/>
          <p:nvPr/>
        </p:nvSpPr>
        <p:spPr>
          <a:xfrm>
            <a:off x="3360420" y="1645920"/>
            <a:ext cx="2560320" cy="3108960"/>
          </a:xfrm>
          <a:prstGeom prst="roundRect">
            <a:avLst>
              <a:gd name="adj" fmla="val 42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9" name="Shape 6"/>
          <p:cNvSpPr/>
          <p:nvPr/>
        </p:nvSpPr>
        <p:spPr>
          <a:xfrm>
            <a:off x="4229100" y="2011680"/>
            <a:ext cx="822960" cy="822960"/>
          </a:xfrm>
          <a:prstGeom prst="ellipse">
            <a:avLst/>
          </a:prstGeom>
          <a:solidFill>
            <a:srgbClr val="D9962B"/>
          </a:solidFill>
          <a:ln w="12700">
            <a:solidFill>
              <a:srgbClr val="D9962B"/>
            </a:solidFill>
            <a:prstDash val="solid"/>
          </a:ln>
        </p:spPr>
        <p:txBody>
          <a:bodyPr/>
          <a:p/>
        </p:txBody>
      </p:sp>
      <p:pic>
        <p:nvPicPr>
          <p:cNvPr id="10" name="Image 1" descr="preencoded.png">    </p:cNvPr>
          <p:cNvPicPr>
            <a:picLocks noChangeAspect="1"/>
          </p:cNvPicPr>
          <p:nvPr/>
        </p:nvPicPr>
        <p:blipFill>
          <a:blip r:embed="rId2"/>
          <a:stretch>
            <a:fillRect/>
          </a:stretch>
        </p:blipFill>
        <p:spPr>
          <a:xfrm>
            <a:off x="4434840" y="2217420"/>
            <a:ext cx="411480" cy="411480"/>
          </a:xfrm>
          <a:prstGeom prst="rect">
            <a:avLst/>
          </a:prstGeom>
        </p:spPr>
      </p:pic>
      <p:sp>
        <p:nvSpPr>
          <p:cNvPr id="11" name="Text 7"/>
          <p:cNvSpPr txBox="1"/>
          <p:nvPr/>
        </p:nvSpPr>
        <p:spPr>
          <a:xfrm>
            <a:off x="3543300" y="3063240"/>
            <a:ext cx="2194560" cy="457200"/>
          </a:xfrm>
          <a:prstGeom prst="rect">
            <a:avLst/>
          </a:prstGeom>
          <a:noFill/>
          <a:ln/>
        </p:spPr>
        <p:txBody>
          <a:bodyPr wrap="square" lIns="0" tIns="0" rIns="0" bIns="0" rtlCol="0" anchor="t"/>
          <a:lstStyle/>
          <a:p>
            <a:pPr algn="ctr" indent="0" marL="0">
              <a:buNone/>
            </a:pPr>
            <a:r>
              <a:rPr lang="en-US" sz="2000" b="1" dirty="0">
                <a:solidFill>
                  <a:schemeClr val="tx2"/>
                </a:solidFill>
              </a:rPr>
              <a:t>Phones on silent</a:t>
            </a:r>
            <a:endParaRPr lang="en-US" sz="2000" dirty="0"/>
          </a:p>
        </p:txBody>
      </p:sp>
      <p:sp>
        <p:nvSpPr>
          <p:cNvPr id="12" name="Text 8"/>
          <p:cNvSpPr txBox="1"/>
          <p:nvPr/>
        </p:nvSpPr>
        <p:spPr>
          <a:xfrm>
            <a:off x="3543300" y="3566160"/>
            <a:ext cx="2194560" cy="822960"/>
          </a:xfrm>
          <a:prstGeom prst="rect">
            <a:avLst/>
          </a:prstGeom>
          <a:noFill/>
          <a:ln/>
        </p:spPr>
        <p:txBody>
          <a:bodyPr wrap="square" lIns="0" tIns="0" rIns="0" bIns="0" rtlCol="0" anchor="t"/>
          <a:lstStyle/>
          <a:p>
            <a:pPr algn="ctr" indent="0" marL="0">
              <a:buNone/>
            </a:pPr>
            <a:r>
              <a:rPr lang="en-US" sz="1600" dirty="0">
                <a:solidFill>
                  <a:schemeClr val="accent4"/>
                </a:solidFill>
              </a:rPr>
              <a:t>Thank you</a:t>
            </a:r>
            <a:endParaRPr lang="en-US" sz="1600" dirty="0"/>
          </a:p>
        </p:txBody>
      </p:sp>
      <p:sp>
        <p:nvSpPr>
          <p:cNvPr id="13" name="Welcome card 3"/>
          <p:cNvSpPr/>
          <p:nvPr/>
        </p:nvSpPr>
        <p:spPr>
          <a:xfrm>
            <a:off x="6172200" y="1645920"/>
            <a:ext cx="2560320" cy="3108960"/>
          </a:xfrm>
          <a:prstGeom prst="roundRect">
            <a:avLst>
              <a:gd name="adj" fmla="val 42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4" name="Shape 10"/>
          <p:cNvSpPr/>
          <p:nvPr/>
        </p:nvSpPr>
        <p:spPr>
          <a:xfrm>
            <a:off x="7040880" y="2011680"/>
            <a:ext cx="822960" cy="822960"/>
          </a:xfrm>
          <a:prstGeom prst="ellipse">
            <a:avLst/>
          </a:prstGeom>
          <a:solidFill>
            <a:srgbClr val="D9962B"/>
          </a:solidFill>
          <a:ln w="12700">
            <a:solidFill>
              <a:srgbClr val="D9962B"/>
            </a:solidFill>
            <a:prstDash val="solid"/>
          </a:ln>
        </p:spPr>
        <p:txBody>
          <a:bodyPr/>
          <a:p/>
        </p:txBody>
      </p:sp>
      <p:pic>
        <p:nvPicPr>
          <p:cNvPr id="15" name="Image 2" descr="preencoded.png">    </p:cNvPr>
          <p:cNvPicPr>
            <a:picLocks noChangeAspect="1"/>
          </p:cNvPicPr>
          <p:nvPr/>
        </p:nvPicPr>
        <p:blipFill>
          <a:blip r:embed="rId3"/>
          <a:stretch>
            <a:fillRect/>
          </a:stretch>
        </p:blipFill>
        <p:spPr>
          <a:xfrm>
            <a:off x="7246620" y="2217420"/>
            <a:ext cx="411480" cy="411480"/>
          </a:xfrm>
          <a:prstGeom prst="rect">
            <a:avLst/>
          </a:prstGeom>
        </p:spPr>
      </p:pic>
      <p:sp>
        <p:nvSpPr>
          <p:cNvPr id="16" name="Text 11"/>
          <p:cNvSpPr txBox="1"/>
          <p:nvPr/>
        </p:nvSpPr>
        <p:spPr>
          <a:xfrm>
            <a:off x="6355080" y="3063240"/>
            <a:ext cx="2194560" cy="457200"/>
          </a:xfrm>
          <a:prstGeom prst="rect">
            <a:avLst/>
          </a:prstGeom>
          <a:noFill/>
          <a:ln/>
        </p:spPr>
        <p:txBody>
          <a:bodyPr wrap="square" lIns="0" tIns="0" rIns="0" bIns="0" rtlCol="0" anchor="t"/>
          <a:lstStyle/>
          <a:p>
            <a:pPr algn="ctr" indent="0" marL="0">
              <a:buNone/>
            </a:pPr>
            <a:r>
              <a:rPr lang="en-US" sz="2000" b="1" dirty="0">
                <a:solidFill>
                  <a:schemeClr val="tx2"/>
                </a:solidFill>
              </a:rPr>
              <a:t>Wi-Fi</a:t>
            </a:r>
            <a:endParaRPr lang="en-US" sz="2000" dirty="0"/>
          </a:p>
        </p:txBody>
      </p:sp>
      <p:sp>
        <p:nvSpPr>
          <p:cNvPr id="17" name="Text 12"/>
          <p:cNvSpPr txBox="1"/>
          <p:nvPr/>
        </p:nvSpPr>
        <p:spPr>
          <a:xfrm>
            <a:off x="6355080" y="3566160"/>
            <a:ext cx="2194560" cy="822960"/>
          </a:xfrm>
          <a:prstGeom prst="rect">
            <a:avLst/>
          </a:prstGeom>
          <a:noFill/>
          <a:ln/>
        </p:spPr>
        <p:txBody>
          <a:bodyPr wrap="square" lIns="0" tIns="0" rIns="0" bIns="0" rtlCol="0" anchor="t"/>
          <a:lstStyle/>
          <a:p>
            <a:pPr algn="ctr" indent="0" marL="0">
              <a:buNone/>
            </a:pPr>
            <a:r>
              <a:rPr lang="en-US" sz="1600" dirty="0">
                <a:solidFill>
                  <a:schemeClr val="accent4"/>
                </a:solidFill>
              </a:rPr>
              <a:t>Details posted in the room</a:t>
            </a:r>
            <a:endParaRPr lang="en-US" sz="1600" dirty="0"/>
          </a:p>
        </p:txBody>
      </p:sp>
      <p:sp>
        <p:nvSpPr>
          <p:cNvPr id="18" name="Welcome card 4"/>
          <p:cNvSpPr/>
          <p:nvPr/>
        </p:nvSpPr>
        <p:spPr>
          <a:xfrm>
            <a:off x="8983980" y="1645920"/>
            <a:ext cx="2560320" cy="3108960"/>
          </a:xfrm>
          <a:prstGeom prst="roundRect">
            <a:avLst>
              <a:gd name="adj" fmla="val 42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9" name="Shape 14"/>
          <p:cNvSpPr/>
          <p:nvPr/>
        </p:nvSpPr>
        <p:spPr>
          <a:xfrm>
            <a:off x="9852660" y="2011680"/>
            <a:ext cx="822960" cy="822960"/>
          </a:xfrm>
          <a:prstGeom prst="ellipse">
            <a:avLst/>
          </a:prstGeom>
          <a:solidFill>
            <a:srgbClr val="D9962B"/>
          </a:solidFill>
          <a:ln w="12700">
            <a:solidFill>
              <a:srgbClr val="D9962B"/>
            </a:solidFill>
            <a:prstDash val="solid"/>
          </a:ln>
        </p:spPr>
        <p:txBody>
          <a:bodyPr/>
          <a:p/>
        </p:txBody>
      </p:sp>
      <p:pic>
        <p:nvPicPr>
          <p:cNvPr id="20" name="Image 3" descr="preencoded.png">    </p:cNvPr>
          <p:cNvPicPr>
            <a:picLocks noChangeAspect="1"/>
          </p:cNvPicPr>
          <p:nvPr/>
        </p:nvPicPr>
        <p:blipFill>
          <a:blip r:embed="rId4"/>
          <a:stretch>
            <a:fillRect/>
          </a:stretch>
        </p:blipFill>
        <p:spPr>
          <a:xfrm>
            <a:off x="10058400" y="2217420"/>
            <a:ext cx="411480" cy="411480"/>
          </a:xfrm>
          <a:prstGeom prst="rect">
            <a:avLst/>
          </a:prstGeom>
        </p:spPr>
      </p:pic>
      <p:sp>
        <p:nvSpPr>
          <p:cNvPr id="21" name="Text 15"/>
          <p:cNvSpPr txBox="1"/>
          <p:nvPr/>
        </p:nvSpPr>
        <p:spPr>
          <a:xfrm>
            <a:off x="9166860" y="3063240"/>
            <a:ext cx="2194560" cy="457200"/>
          </a:xfrm>
          <a:prstGeom prst="rect">
            <a:avLst/>
          </a:prstGeom>
          <a:noFill/>
          <a:ln/>
        </p:spPr>
        <p:txBody>
          <a:bodyPr wrap="square" lIns="0" tIns="0" rIns="0" bIns="0" rtlCol="0" anchor="t"/>
          <a:lstStyle/>
          <a:p>
            <a:pPr algn="ctr" indent="0" marL="0">
              <a:buNone/>
            </a:pPr>
            <a:r>
              <a:rPr lang="en-US" sz="2000" b="1" dirty="0">
                <a:solidFill>
                  <a:schemeClr val="tx2"/>
                </a:solidFill>
              </a:rPr>
              <a:t>Questions</a:t>
            </a:r>
            <a:endParaRPr lang="en-US" sz="2000" dirty="0"/>
          </a:p>
        </p:txBody>
      </p:sp>
      <p:sp>
        <p:nvSpPr>
          <p:cNvPr id="22" name="Text 16"/>
          <p:cNvSpPr txBox="1"/>
          <p:nvPr/>
        </p:nvSpPr>
        <p:spPr>
          <a:xfrm>
            <a:off x="9166860" y="3566160"/>
            <a:ext cx="2194560" cy="822960"/>
          </a:xfrm>
          <a:prstGeom prst="rect">
            <a:avLst/>
          </a:prstGeom>
          <a:noFill/>
          <a:ln/>
        </p:spPr>
        <p:txBody>
          <a:bodyPr wrap="square" lIns="0" tIns="0" rIns="0" bIns="0" rtlCol="0" anchor="t"/>
          <a:lstStyle/>
          <a:p>
            <a:pPr algn="ctr" indent="0" marL="0">
              <a:buNone/>
            </a:pPr>
            <a:r>
              <a:rPr lang="en-US" sz="1600" dirty="0">
                <a:solidFill>
                  <a:schemeClr val="accent4"/>
                </a:solidFill>
              </a:rPr>
              <a:t>Ask any time</a:t>
            </a:r>
            <a:endParaRPr lang="en-US" sz="1600" dirty="0"/>
          </a:p>
        </p:txBody>
      </p:sp>
      <p:sp>
        <p:nvSpPr>
          <p:cNvPr id="23" name="Text 17"/>
          <p:cNvSpPr txBox="1"/>
          <p:nvPr/>
        </p:nvSpPr>
        <p:spPr>
          <a:xfrm>
            <a:off x="548640" y="5120640"/>
            <a:ext cx="10972800" cy="457200"/>
          </a:xfrm>
          <a:prstGeom prst="rect">
            <a:avLst/>
          </a:prstGeom>
          <a:noFill/>
          <a:ln/>
        </p:spPr>
        <p:txBody>
          <a:bodyPr wrap="square" lIns="0" tIns="0" rIns="0" bIns="0" rtlCol="0" anchor="t"/>
          <a:lstStyle/>
          <a:p>
            <a:pPr indent="0" marL="0">
              <a:buNone/>
            </a:pPr>
            <a:r>
              <a:rPr lang="en-US" sz="1600" dirty="0">
                <a:solidFill>
                  <a:schemeClr val="accent4"/>
                </a:solidFill>
              </a:rPr>
              <a:t>One short survey at the end helps us improve this workshop.</a:t>
            </a:r>
            <a:endParaRPr lang="en-US" sz="16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Today in 90 minutes</a:t>
            </a:r>
            <a:endParaRPr lang="en-US" sz="3400" dirty="0"/>
          </a:p>
        </p:txBody>
      </p:sp>
      <p:sp>
        <p:nvSpPr>
          <p:cNvPr id="3" name="Shape 1"/>
          <p:cNvSpPr/>
          <p:nvPr/>
        </p:nvSpPr>
        <p:spPr>
          <a:xfrm>
            <a:off x="822960" y="2331720"/>
            <a:ext cx="10515600" cy="0"/>
          </a:xfrm>
          <a:prstGeom prst="line">
            <a:avLst/>
          </a:prstGeom>
          <a:noFill/>
          <a:ln w="25400">
            <a:solidFill>
              <a:schemeClr val="accent1"/>
            </a:solidFill>
            <a:prstDash val="solid"/>
          </a:ln>
        </p:spPr>
        <p:txBody>
          <a:bodyPr/>
          <a:p/>
        </p:txBody>
      </p:sp>
      <p:sp>
        <p:nvSpPr>
          <p:cNvPr id="4" name="Shape 2"/>
          <p:cNvSpPr/>
          <p:nvPr/>
        </p:nvSpPr>
        <p:spPr>
          <a:xfrm>
            <a:off x="1051560" y="1965960"/>
            <a:ext cx="731520" cy="731520"/>
          </a:xfrm>
          <a:prstGeom prst="ellipse">
            <a:avLst/>
          </a:prstGeom>
          <a:solidFill>
            <a:schemeClr val="accent1"/>
          </a:solidFill>
          <a:ln w="38100">
            <a:solidFill>
              <a:schemeClr val="bg2"/>
            </a:solidFill>
            <a:prstDash val="solid"/>
          </a:ln>
        </p:spPr>
        <p:txBody>
          <a:bodyPr/>
          <a:p/>
        </p:txBody>
      </p:sp>
      <p:sp>
        <p:nvSpPr>
          <p:cNvPr id="5" name="Text 3"/>
          <p:cNvSpPr txBox="1"/>
          <p:nvPr/>
        </p:nvSpPr>
        <p:spPr>
          <a:xfrm>
            <a:off x="1051560" y="1965960"/>
            <a:ext cx="731520" cy="731520"/>
          </a:xfrm>
          <a:prstGeom prst="rect">
            <a:avLst/>
          </a:prstGeom>
          <a:noFill/>
          <a:ln/>
        </p:spPr>
        <p:txBody>
          <a:bodyPr wrap="square" lIns="0" tIns="0" rIns="0" bIns="0" rtlCol="0" anchor="ctr"/>
          <a:lstStyle/>
          <a:p>
            <a:pPr algn="ctr" indent="0" marL="0">
              <a:buNone/>
            </a:pPr>
            <a:r>
              <a:rPr lang="en-US" sz="1600" b="1" dirty="0">
                <a:solidFill>
                  <a:schemeClr val="bg1"/>
                </a:solidFill>
              </a:rPr>
              <a:t>0</a:t>
            </a:r>
            <a:endParaRPr lang="en-US" sz="1600" dirty="0"/>
          </a:p>
        </p:txBody>
      </p:sp>
      <p:sp>
        <p:nvSpPr>
          <p:cNvPr id="6" name="Text 4"/>
          <p:cNvSpPr txBox="1"/>
          <p:nvPr/>
        </p:nvSpPr>
        <p:spPr>
          <a:xfrm>
            <a:off x="1051560" y="2788920"/>
            <a:ext cx="731520" cy="274320"/>
          </a:xfrm>
          <a:prstGeom prst="rect">
            <a:avLst/>
          </a:prstGeom>
          <a:noFill/>
          <a:ln/>
        </p:spPr>
        <p:txBody>
          <a:bodyPr wrap="square" lIns="0" tIns="0" rIns="0" bIns="0" rtlCol="0" anchor="t"/>
          <a:lstStyle/>
          <a:p>
            <a:pPr algn="ctr" indent="0" marL="0">
              <a:buNone/>
            </a:pPr>
            <a:r>
              <a:rPr lang="en-US" sz="1200" dirty="0">
                <a:solidFill>
                  <a:schemeClr val="accent4"/>
                </a:solidFill>
              </a:rPr>
              <a:t>min</a:t>
            </a:r>
            <a:endParaRPr lang="en-US" sz="1200" dirty="0"/>
          </a:p>
        </p:txBody>
      </p:sp>
      <p:sp>
        <p:nvSpPr>
          <p:cNvPr id="7" name="Text 5"/>
          <p:cNvSpPr txBox="1"/>
          <p:nvPr/>
        </p:nvSpPr>
        <p:spPr>
          <a:xfrm>
            <a:off x="594360" y="3200400"/>
            <a:ext cx="1691640" cy="1280160"/>
          </a:xfrm>
          <a:prstGeom prst="rect">
            <a:avLst/>
          </a:prstGeom>
          <a:noFill/>
          <a:ln/>
        </p:spPr>
        <p:txBody>
          <a:bodyPr wrap="square" lIns="0" tIns="0" rIns="0" bIns="0" rtlCol="0" anchor="t"/>
          <a:lstStyle/>
          <a:p>
            <a:pPr algn="ctr" indent="0" marL="0">
              <a:buNone/>
            </a:pPr>
            <a:r>
              <a:rPr lang="en-US" sz="1600" dirty="0">
                <a:solidFill>
                  <a:schemeClr val="tx1"/>
                </a:solidFill>
              </a:rPr>
              <a:t>Welcome and the cost of a misread message</a:t>
            </a:r>
            <a:endParaRPr lang="en-US" sz="1600" dirty="0"/>
          </a:p>
        </p:txBody>
      </p:sp>
      <p:sp>
        <p:nvSpPr>
          <p:cNvPr id="8" name="Shape 6"/>
          <p:cNvSpPr/>
          <p:nvPr/>
        </p:nvSpPr>
        <p:spPr>
          <a:xfrm>
            <a:off x="2907792" y="1965960"/>
            <a:ext cx="731520" cy="731520"/>
          </a:xfrm>
          <a:prstGeom prst="ellipse">
            <a:avLst/>
          </a:prstGeom>
          <a:solidFill>
            <a:schemeClr val="tx2"/>
          </a:solidFill>
          <a:ln w="38100">
            <a:solidFill>
              <a:schemeClr val="bg2"/>
            </a:solidFill>
            <a:prstDash val="solid"/>
          </a:ln>
        </p:spPr>
        <p:txBody>
          <a:bodyPr/>
          <a:p/>
        </p:txBody>
      </p:sp>
      <p:sp>
        <p:nvSpPr>
          <p:cNvPr id="9" name="Text 7"/>
          <p:cNvSpPr txBox="1"/>
          <p:nvPr/>
        </p:nvSpPr>
        <p:spPr>
          <a:xfrm>
            <a:off x="2907792" y="1965960"/>
            <a:ext cx="731520" cy="731520"/>
          </a:xfrm>
          <a:prstGeom prst="rect">
            <a:avLst/>
          </a:prstGeom>
          <a:noFill/>
          <a:ln/>
        </p:spPr>
        <p:txBody>
          <a:bodyPr wrap="square" lIns="0" tIns="0" rIns="0" bIns="0" rtlCol="0" anchor="ctr"/>
          <a:lstStyle/>
          <a:p>
            <a:pPr algn="ctr" indent="0" marL="0">
              <a:buNone/>
            </a:pPr>
            <a:r>
              <a:rPr lang="en-US" sz="1600" b="1" dirty="0">
                <a:solidFill>
                  <a:schemeClr val="bg1"/>
                </a:solidFill>
              </a:rPr>
              <a:t>10</a:t>
            </a:r>
            <a:endParaRPr lang="en-US" sz="1600" dirty="0"/>
          </a:p>
        </p:txBody>
      </p:sp>
      <p:sp>
        <p:nvSpPr>
          <p:cNvPr id="10" name="Text 8"/>
          <p:cNvSpPr txBox="1"/>
          <p:nvPr/>
        </p:nvSpPr>
        <p:spPr>
          <a:xfrm>
            <a:off x="2907792" y="2788920"/>
            <a:ext cx="731520" cy="274320"/>
          </a:xfrm>
          <a:prstGeom prst="rect">
            <a:avLst/>
          </a:prstGeom>
          <a:noFill/>
          <a:ln/>
        </p:spPr>
        <p:txBody>
          <a:bodyPr wrap="square" lIns="0" tIns="0" rIns="0" bIns="0" rtlCol="0" anchor="t"/>
          <a:lstStyle/>
          <a:p>
            <a:pPr algn="ctr" indent="0" marL="0">
              <a:buNone/>
            </a:pPr>
            <a:r>
              <a:rPr lang="en-US" sz="1200" dirty="0">
                <a:solidFill>
                  <a:schemeClr val="accent4"/>
                </a:solidFill>
              </a:rPr>
              <a:t>min</a:t>
            </a:r>
            <a:endParaRPr lang="en-US" sz="1200" dirty="0"/>
          </a:p>
        </p:txBody>
      </p:sp>
      <p:sp>
        <p:nvSpPr>
          <p:cNvPr id="11" name="Text 9"/>
          <p:cNvSpPr txBox="1"/>
          <p:nvPr/>
        </p:nvSpPr>
        <p:spPr>
          <a:xfrm>
            <a:off x="2450592" y="3200400"/>
            <a:ext cx="1691640" cy="1280160"/>
          </a:xfrm>
          <a:prstGeom prst="rect">
            <a:avLst/>
          </a:prstGeom>
          <a:noFill/>
          <a:ln/>
        </p:spPr>
        <p:txBody>
          <a:bodyPr wrap="square" lIns="0" tIns="0" rIns="0" bIns="0" rtlCol="0" anchor="t"/>
          <a:lstStyle/>
          <a:p>
            <a:pPr algn="ctr" indent="0" marL="0">
              <a:buNone/>
            </a:pPr>
            <a:r>
              <a:rPr lang="en-US" sz="1600" dirty="0">
                <a:solidFill>
                  <a:schemeClr val="tx1"/>
                </a:solidFill>
              </a:rPr>
              <a:t>Same language, different rules</a:t>
            </a:r>
            <a:endParaRPr lang="en-US" sz="1600" dirty="0"/>
          </a:p>
        </p:txBody>
      </p:sp>
      <p:sp>
        <p:nvSpPr>
          <p:cNvPr id="12" name="Shape 10"/>
          <p:cNvSpPr/>
          <p:nvPr/>
        </p:nvSpPr>
        <p:spPr>
          <a:xfrm>
            <a:off x="4764024" y="1965960"/>
            <a:ext cx="731520" cy="731520"/>
          </a:xfrm>
          <a:prstGeom prst="ellipse">
            <a:avLst/>
          </a:prstGeom>
          <a:solidFill>
            <a:schemeClr val="tx2"/>
          </a:solidFill>
          <a:ln w="38100">
            <a:solidFill>
              <a:schemeClr val="bg2"/>
            </a:solidFill>
            <a:prstDash val="solid"/>
          </a:ln>
        </p:spPr>
        <p:txBody>
          <a:bodyPr/>
          <a:p/>
        </p:txBody>
      </p:sp>
      <p:sp>
        <p:nvSpPr>
          <p:cNvPr id="13" name="Text 11"/>
          <p:cNvSpPr txBox="1"/>
          <p:nvPr/>
        </p:nvSpPr>
        <p:spPr>
          <a:xfrm>
            <a:off x="4764024" y="1965960"/>
            <a:ext cx="731520" cy="731520"/>
          </a:xfrm>
          <a:prstGeom prst="rect">
            <a:avLst/>
          </a:prstGeom>
          <a:noFill/>
          <a:ln/>
        </p:spPr>
        <p:txBody>
          <a:bodyPr wrap="square" lIns="0" tIns="0" rIns="0" bIns="0" rtlCol="0" anchor="ctr"/>
          <a:lstStyle/>
          <a:p>
            <a:pPr algn="ctr" indent="0" marL="0">
              <a:buNone/>
            </a:pPr>
            <a:r>
              <a:rPr lang="en-US" sz="1600" b="1" dirty="0">
                <a:solidFill>
                  <a:schemeClr val="bg1"/>
                </a:solidFill>
              </a:rPr>
              <a:t>25</a:t>
            </a:r>
            <a:endParaRPr lang="en-US" sz="1600" dirty="0"/>
          </a:p>
        </p:txBody>
      </p:sp>
      <p:sp>
        <p:nvSpPr>
          <p:cNvPr id="14" name="Text 12"/>
          <p:cNvSpPr txBox="1"/>
          <p:nvPr/>
        </p:nvSpPr>
        <p:spPr>
          <a:xfrm>
            <a:off x="4764024" y="2788920"/>
            <a:ext cx="731520" cy="274320"/>
          </a:xfrm>
          <a:prstGeom prst="rect">
            <a:avLst/>
          </a:prstGeom>
          <a:noFill/>
          <a:ln/>
        </p:spPr>
        <p:txBody>
          <a:bodyPr wrap="square" lIns="0" tIns="0" rIns="0" bIns="0" rtlCol="0" anchor="t"/>
          <a:lstStyle/>
          <a:p>
            <a:pPr algn="ctr" indent="0" marL="0">
              <a:buNone/>
            </a:pPr>
            <a:r>
              <a:rPr lang="en-US" sz="1200" dirty="0">
                <a:solidFill>
                  <a:schemeClr val="accent4"/>
                </a:solidFill>
              </a:rPr>
              <a:t>min</a:t>
            </a:r>
            <a:endParaRPr lang="en-US" sz="1200" dirty="0"/>
          </a:p>
        </p:txBody>
      </p:sp>
      <p:sp>
        <p:nvSpPr>
          <p:cNvPr id="15" name="Text 13"/>
          <p:cNvSpPr txBox="1"/>
          <p:nvPr/>
        </p:nvSpPr>
        <p:spPr>
          <a:xfrm>
            <a:off x="4306824" y="3200400"/>
            <a:ext cx="1691640" cy="1280160"/>
          </a:xfrm>
          <a:prstGeom prst="rect">
            <a:avLst/>
          </a:prstGeom>
          <a:noFill/>
          <a:ln/>
        </p:spPr>
        <p:txBody>
          <a:bodyPr wrap="square" lIns="0" tIns="0" rIns="0" bIns="0" rtlCol="0" anchor="t"/>
          <a:lstStyle/>
          <a:p>
            <a:pPr algn="ctr" indent="0" marL="0">
              <a:buNone/>
            </a:pPr>
            <a:r>
              <a:rPr lang="en-US" sz="1600" dirty="0">
                <a:solidFill>
                  <a:schemeClr val="tx1"/>
                </a:solidFill>
              </a:rPr>
              <a:t>Greetings, titles and relationships</a:t>
            </a:r>
            <a:endParaRPr lang="en-US" sz="1600" dirty="0"/>
          </a:p>
        </p:txBody>
      </p:sp>
      <p:sp>
        <p:nvSpPr>
          <p:cNvPr id="16" name="Shape 14"/>
          <p:cNvSpPr/>
          <p:nvPr/>
        </p:nvSpPr>
        <p:spPr>
          <a:xfrm>
            <a:off x="6620256" y="1965960"/>
            <a:ext cx="731520" cy="731520"/>
          </a:xfrm>
          <a:prstGeom prst="ellipse">
            <a:avLst/>
          </a:prstGeom>
          <a:solidFill>
            <a:schemeClr val="tx2"/>
          </a:solidFill>
          <a:ln w="38100">
            <a:solidFill>
              <a:schemeClr val="bg2"/>
            </a:solidFill>
            <a:prstDash val="solid"/>
          </a:ln>
        </p:spPr>
        <p:txBody>
          <a:bodyPr/>
          <a:p/>
        </p:txBody>
      </p:sp>
      <p:sp>
        <p:nvSpPr>
          <p:cNvPr id="17" name="Text 15"/>
          <p:cNvSpPr txBox="1"/>
          <p:nvPr/>
        </p:nvSpPr>
        <p:spPr>
          <a:xfrm>
            <a:off x="6620256" y="1965960"/>
            <a:ext cx="731520" cy="731520"/>
          </a:xfrm>
          <a:prstGeom prst="rect">
            <a:avLst/>
          </a:prstGeom>
          <a:noFill/>
          <a:ln/>
        </p:spPr>
        <p:txBody>
          <a:bodyPr wrap="square" lIns="0" tIns="0" rIns="0" bIns="0" rtlCol="0" anchor="ctr"/>
          <a:lstStyle/>
          <a:p>
            <a:pPr algn="ctr" indent="0" marL="0">
              <a:buNone/>
            </a:pPr>
            <a:r>
              <a:rPr lang="en-US" sz="1600" b="1" dirty="0">
                <a:solidFill>
                  <a:schemeClr val="bg1"/>
                </a:solidFill>
              </a:rPr>
              <a:t>45</a:t>
            </a:r>
            <a:endParaRPr lang="en-US" sz="1600" dirty="0"/>
          </a:p>
        </p:txBody>
      </p:sp>
      <p:sp>
        <p:nvSpPr>
          <p:cNvPr id="18" name="Text 16"/>
          <p:cNvSpPr txBox="1"/>
          <p:nvPr/>
        </p:nvSpPr>
        <p:spPr>
          <a:xfrm>
            <a:off x="6620256" y="2788920"/>
            <a:ext cx="731520" cy="274320"/>
          </a:xfrm>
          <a:prstGeom prst="rect">
            <a:avLst/>
          </a:prstGeom>
          <a:noFill/>
          <a:ln/>
        </p:spPr>
        <p:txBody>
          <a:bodyPr wrap="square" lIns="0" tIns="0" rIns="0" bIns="0" rtlCol="0" anchor="t"/>
          <a:lstStyle/>
          <a:p>
            <a:pPr algn="ctr" indent="0" marL="0">
              <a:buNone/>
            </a:pPr>
            <a:r>
              <a:rPr lang="en-US" sz="1200" dirty="0">
                <a:solidFill>
                  <a:schemeClr val="accent4"/>
                </a:solidFill>
              </a:rPr>
              <a:t>min</a:t>
            </a:r>
            <a:endParaRPr lang="en-US" sz="1200" dirty="0"/>
          </a:p>
        </p:txBody>
      </p:sp>
      <p:sp>
        <p:nvSpPr>
          <p:cNvPr id="19" name="Text 17"/>
          <p:cNvSpPr txBox="1"/>
          <p:nvPr/>
        </p:nvSpPr>
        <p:spPr>
          <a:xfrm>
            <a:off x="6163056" y="3200400"/>
            <a:ext cx="1691640" cy="1280160"/>
          </a:xfrm>
          <a:prstGeom prst="rect">
            <a:avLst/>
          </a:prstGeom>
          <a:noFill/>
          <a:ln/>
        </p:spPr>
        <p:txBody>
          <a:bodyPr wrap="square" lIns="0" tIns="0" rIns="0" bIns="0" rtlCol="0" anchor="t"/>
          <a:lstStyle/>
          <a:p>
            <a:pPr algn="ctr" indent="0" marL="0">
              <a:buNone/>
            </a:pPr>
            <a:r>
              <a:rPr lang="en-US" sz="1600" dirty="0">
                <a:solidFill>
                  <a:schemeClr val="tx1"/>
                </a:solidFill>
              </a:rPr>
              <a:t>Reading indirect signals</a:t>
            </a:r>
            <a:endParaRPr lang="en-US" sz="1600" dirty="0"/>
          </a:p>
        </p:txBody>
      </p:sp>
      <p:sp>
        <p:nvSpPr>
          <p:cNvPr id="20" name="Shape 18"/>
          <p:cNvSpPr/>
          <p:nvPr/>
        </p:nvSpPr>
        <p:spPr>
          <a:xfrm>
            <a:off x="8476488" y="1965960"/>
            <a:ext cx="731520" cy="731520"/>
          </a:xfrm>
          <a:prstGeom prst="ellipse">
            <a:avLst/>
          </a:prstGeom>
          <a:solidFill>
            <a:schemeClr val="tx2"/>
          </a:solidFill>
          <a:ln w="38100">
            <a:solidFill>
              <a:schemeClr val="bg2"/>
            </a:solidFill>
            <a:prstDash val="solid"/>
          </a:ln>
        </p:spPr>
        <p:txBody>
          <a:bodyPr/>
          <a:p/>
        </p:txBody>
      </p:sp>
      <p:sp>
        <p:nvSpPr>
          <p:cNvPr id="21" name="Text 19"/>
          <p:cNvSpPr txBox="1"/>
          <p:nvPr/>
        </p:nvSpPr>
        <p:spPr>
          <a:xfrm>
            <a:off x="8476488" y="1965960"/>
            <a:ext cx="731520" cy="731520"/>
          </a:xfrm>
          <a:prstGeom prst="rect">
            <a:avLst/>
          </a:prstGeom>
          <a:noFill/>
          <a:ln/>
        </p:spPr>
        <p:txBody>
          <a:bodyPr wrap="square" lIns="0" tIns="0" rIns="0" bIns="0" rtlCol="0" anchor="ctr"/>
          <a:lstStyle/>
          <a:p>
            <a:pPr algn="ctr" indent="0" marL="0">
              <a:buNone/>
            </a:pPr>
            <a:r>
              <a:rPr lang="en-US" sz="1600" b="1" dirty="0">
                <a:solidFill>
                  <a:schemeClr val="bg1"/>
                </a:solidFill>
              </a:rPr>
              <a:t>65</a:t>
            </a:r>
            <a:endParaRPr lang="en-US" sz="1600" dirty="0"/>
          </a:p>
        </p:txBody>
      </p:sp>
      <p:sp>
        <p:nvSpPr>
          <p:cNvPr id="22" name="Text 20"/>
          <p:cNvSpPr txBox="1"/>
          <p:nvPr/>
        </p:nvSpPr>
        <p:spPr>
          <a:xfrm>
            <a:off x="8476488" y="2788920"/>
            <a:ext cx="731520" cy="274320"/>
          </a:xfrm>
          <a:prstGeom prst="rect">
            <a:avLst/>
          </a:prstGeom>
          <a:noFill/>
          <a:ln/>
        </p:spPr>
        <p:txBody>
          <a:bodyPr wrap="square" lIns="0" tIns="0" rIns="0" bIns="0" rtlCol="0" anchor="t"/>
          <a:lstStyle/>
          <a:p>
            <a:pPr algn="ctr" indent="0" marL="0">
              <a:buNone/>
            </a:pPr>
            <a:r>
              <a:rPr lang="en-US" sz="1200" dirty="0">
                <a:solidFill>
                  <a:schemeClr val="accent4"/>
                </a:solidFill>
              </a:rPr>
              <a:t>min</a:t>
            </a:r>
            <a:endParaRPr lang="en-US" sz="1200" dirty="0"/>
          </a:p>
        </p:txBody>
      </p:sp>
      <p:sp>
        <p:nvSpPr>
          <p:cNvPr id="23" name="Text 21"/>
          <p:cNvSpPr txBox="1"/>
          <p:nvPr/>
        </p:nvSpPr>
        <p:spPr>
          <a:xfrm>
            <a:off x="8019288" y="3200400"/>
            <a:ext cx="1691640" cy="1280160"/>
          </a:xfrm>
          <a:prstGeom prst="rect">
            <a:avLst/>
          </a:prstGeom>
          <a:noFill/>
          <a:ln/>
        </p:spPr>
        <p:txBody>
          <a:bodyPr wrap="square" lIns="0" tIns="0" rIns="0" bIns="0" rtlCol="0" anchor="t"/>
          <a:lstStyle/>
          <a:p>
            <a:pPr algn="ctr" indent="0" marL="0">
              <a:buNone/>
            </a:pPr>
            <a:r>
              <a:rPr lang="en-US" sz="1600" dirty="0">
                <a:solidFill>
                  <a:schemeClr val="tx1"/>
                </a:solidFill>
              </a:rPr>
              <a:t>Digital trust and payments</a:t>
            </a:r>
            <a:endParaRPr lang="en-US" sz="1600" dirty="0"/>
          </a:p>
        </p:txBody>
      </p:sp>
      <p:sp>
        <p:nvSpPr>
          <p:cNvPr id="24" name="Shape 22"/>
          <p:cNvSpPr/>
          <p:nvPr/>
        </p:nvSpPr>
        <p:spPr>
          <a:xfrm>
            <a:off x="10332720" y="1965960"/>
            <a:ext cx="731520" cy="731520"/>
          </a:xfrm>
          <a:prstGeom prst="ellipse">
            <a:avLst/>
          </a:prstGeom>
          <a:solidFill>
            <a:schemeClr val="tx2"/>
          </a:solidFill>
          <a:ln w="38100">
            <a:solidFill>
              <a:schemeClr val="bg2"/>
            </a:solidFill>
            <a:prstDash val="solid"/>
          </a:ln>
        </p:spPr>
        <p:txBody>
          <a:bodyPr/>
          <a:p/>
        </p:txBody>
      </p:sp>
      <p:sp>
        <p:nvSpPr>
          <p:cNvPr id="25" name="Text 23"/>
          <p:cNvSpPr txBox="1"/>
          <p:nvPr/>
        </p:nvSpPr>
        <p:spPr>
          <a:xfrm>
            <a:off x="10332720" y="1965960"/>
            <a:ext cx="731520" cy="731520"/>
          </a:xfrm>
          <a:prstGeom prst="rect">
            <a:avLst/>
          </a:prstGeom>
          <a:noFill/>
          <a:ln/>
        </p:spPr>
        <p:txBody>
          <a:bodyPr wrap="square" lIns="0" tIns="0" rIns="0" bIns="0" rtlCol="0" anchor="ctr"/>
          <a:lstStyle/>
          <a:p>
            <a:pPr algn="ctr" indent="0" marL="0">
              <a:buNone/>
            </a:pPr>
            <a:r>
              <a:rPr lang="en-US" sz="1600" b="1" dirty="0">
                <a:solidFill>
                  <a:schemeClr val="bg1"/>
                </a:solidFill>
              </a:rPr>
              <a:t>80</a:t>
            </a:r>
            <a:endParaRPr lang="en-US" sz="1600" dirty="0"/>
          </a:p>
        </p:txBody>
      </p:sp>
      <p:sp>
        <p:nvSpPr>
          <p:cNvPr id="26" name="Text 24"/>
          <p:cNvSpPr txBox="1"/>
          <p:nvPr/>
        </p:nvSpPr>
        <p:spPr>
          <a:xfrm>
            <a:off x="10332720" y="2788920"/>
            <a:ext cx="731520" cy="274320"/>
          </a:xfrm>
          <a:prstGeom prst="rect">
            <a:avLst/>
          </a:prstGeom>
          <a:noFill/>
          <a:ln/>
        </p:spPr>
        <p:txBody>
          <a:bodyPr wrap="square" lIns="0" tIns="0" rIns="0" bIns="0" rtlCol="0" anchor="t"/>
          <a:lstStyle/>
          <a:p>
            <a:pPr algn="ctr" indent="0" marL="0">
              <a:buNone/>
            </a:pPr>
            <a:r>
              <a:rPr lang="en-US" sz="1200" dirty="0">
                <a:solidFill>
                  <a:schemeClr val="accent4"/>
                </a:solidFill>
              </a:rPr>
              <a:t>min</a:t>
            </a:r>
            <a:endParaRPr lang="en-US" sz="1200" dirty="0"/>
          </a:p>
        </p:txBody>
      </p:sp>
      <p:sp>
        <p:nvSpPr>
          <p:cNvPr id="27" name="Text 25"/>
          <p:cNvSpPr txBox="1"/>
          <p:nvPr/>
        </p:nvSpPr>
        <p:spPr>
          <a:xfrm>
            <a:off x="9875520" y="3200400"/>
            <a:ext cx="1691640" cy="1280160"/>
          </a:xfrm>
          <a:prstGeom prst="rect">
            <a:avLst/>
          </a:prstGeom>
          <a:noFill/>
          <a:ln/>
        </p:spPr>
        <p:txBody>
          <a:bodyPr wrap="square" lIns="0" tIns="0" rIns="0" bIns="0" rtlCol="0" anchor="t"/>
          <a:lstStyle/>
          <a:p>
            <a:pPr algn="ctr" indent="0" marL="0">
              <a:buNone/>
            </a:pPr>
            <a:r>
              <a:rPr lang="en-US" sz="1600" dirty="0">
                <a:solidFill>
                  <a:schemeClr val="tx1"/>
                </a:solidFill>
              </a:rPr>
              <a:t>Your next step and survey</a:t>
            </a:r>
            <a:endParaRPr lang="en-US" sz="1600" dirty="0"/>
          </a:p>
        </p:txBody>
      </p:sp>
      <p:sp>
        <p:nvSpPr>
          <p:cNvPr id="28" name="Promise bubble"/>
          <p:cNvSpPr/>
          <p:nvPr/>
        </p:nvSpPr>
        <p:spPr>
          <a:xfrm>
            <a:off x="2926080" y="4800600"/>
            <a:ext cx="6309360" cy="868680"/>
          </a:xfrm>
          <a:prstGeom prst="wedgeRoundRectCallout">
            <a:avLst/>
          </a:prstGeom>
          <a:solidFill>
            <a:srgbClr val="FFFFFF"/>
          </a:solidFill>
          <a:ln w="19050">
            <a:solidFill>
              <a:srgbClr val="D9962B"/>
            </a:solidFill>
            <a:prstDash val="solid"/>
          </a:ln>
        </p:spPr>
        <p:txBody>
          <a:bodyPr/>
          <a:p/>
        </p:txBody>
      </p:sp>
      <p:sp>
        <p:nvSpPr>
          <p:cNvPr id="29" name="Text 27"/>
          <p:cNvSpPr txBox="1"/>
          <p:nvPr/>
        </p:nvSpPr>
        <p:spPr>
          <a:xfrm>
            <a:off x="3063240" y="4846320"/>
            <a:ext cx="6035040" cy="685800"/>
          </a:xfrm>
          <a:prstGeom prst="rect">
            <a:avLst/>
          </a:prstGeom>
          <a:noFill/>
          <a:ln/>
        </p:spPr>
        <p:txBody>
          <a:bodyPr wrap="square" lIns="0" tIns="0" rIns="0" bIns="0" rtlCol="0" anchor="ctr"/>
          <a:lstStyle/>
          <a:p>
            <a:pPr algn="ctr" indent="0" marL="0">
              <a:buNone/>
            </a:pPr>
            <a:r>
              <a:rPr lang="en-US" sz="1800" b="1" dirty="0">
                <a:solidFill>
                  <a:schemeClr val="tx2"/>
                </a:solidFill>
              </a:rPr>
              <a:t>You will leave with one message you can send this week.</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The quote that went quiet</a:t>
            </a:r>
            <a:endParaRPr lang="en-US" sz="3400" dirty="0"/>
          </a:p>
        </p:txBody>
      </p:sp>
      <p:sp>
        <p:nvSpPr>
          <p:cNvPr id="3" name="Text 1"/>
          <p:cNvSpPr txBox="1"/>
          <p:nvPr/>
        </p:nvSpPr>
        <p:spPr>
          <a:xfrm>
            <a:off x="548640" y="1188720"/>
            <a:ext cx="5486400" cy="365760"/>
          </a:xfrm>
          <a:prstGeom prst="rect">
            <a:avLst/>
          </a:prstGeom>
          <a:noFill/>
          <a:ln/>
        </p:spPr>
        <p:txBody>
          <a:bodyPr wrap="square" lIns="0" tIns="0" rIns="0" bIns="0" rtlCol="0" anchor="t"/>
          <a:lstStyle/>
          <a:p>
            <a:pPr indent="0" marL="0">
              <a:buNone/>
            </a:pPr>
            <a:r>
              <a:rPr lang="en-US" sz="1400" i="1" dirty="0">
                <a:solidFill>
                  <a:schemeClr val="accent4"/>
                </a:solidFill>
              </a:rPr>
              <a:t>An illustrative example</a:t>
            </a:r>
            <a:endParaRPr lang="en-US" sz="1400" dirty="0"/>
          </a:p>
        </p:txBody>
      </p:sp>
      <p:sp>
        <p:nvSpPr>
          <p:cNvPr id="4" name="Story step 1"/>
          <p:cNvSpPr/>
          <p:nvPr/>
        </p:nvSpPr>
        <p:spPr>
          <a:xfrm>
            <a:off x="548640" y="1783080"/>
            <a:ext cx="3429000" cy="2377440"/>
          </a:xfrm>
          <a:prstGeom prst="roundRect">
            <a:avLst>
              <a:gd name="adj" fmla="val 4615"/>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5" name="Text 3"/>
          <p:cNvSpPr txBox="1"/>
          <p:nvPr/>
        </p:nvSpPr>
        <p:spPr>
          <a:xfrm>
            <a:off x="822960" y="1965960"/>
            <a:ext cx="2926080" cy="457200"/>
          </a:xfrm>
          <a:prstGeom prst="rect">
            <a:avLst/>
          </a:prstGeom>
          <a:noFill/>
          <a:ln/>
        </p:spPr>
        <p:txBody>
          <a:bodyPr wrap="square" lIns="0" tIns="0" rIns="0" bIns="0" rtlCol="0" anchor="t"/>
          <a:lstStyle/>
          <a:p>
            <a:pPr indent="0" marL="0">
              <a:buNone/>
            </a:pPr>
            <a:r>
              <a:rPr lang="en-US" sz="2000" b="1" dirty="0">
                <a:solidFill>
                  <a:schemeClr val="tx2"/>
                </a:solidFill>
              </a:rPr>
              <a:t>Day 1</a:t>
            </a:r>
            <a:endParaRPr lang="en-US" sz="2000" dirty="0"/>
          </a:p>
        </p:txBody>
      </p:sp>
      <p:sp>
        <p:nvSpPr>
          <p:cNvPr id="6" name="Text 4"/>
          <p:cNvSpPr txBox="1"/>
          <p:nvPr/>
        </p:nvSpPr>
        <p:spPr>
          <a:xfrm>
            <a:off x="822960" y="2514600"/>
            <a:ext cx="2926080" cy="1463040"/>
          </a:xfrm>
          <a:prstGeom prst="rect">
            <a:avLst/>
          </a:prstGeom>
          <a:noFill/>
          <a:ln/>
        </p:spPr>
        <p:txBody>
          <a:bodyPr wrap="square" lIns="0" tIns="0" rIns="0" bIns="0" rtlCol="0" anchor="t"/>
          <a:lstStyle/>
          <a:p>
            <a:pPr indent="0" marL="0">
              <a:buNone/>
            </a:pPr>
            <a:r>
              <a:rPr lang="en-US" sz="1700" dirty="0">
                <a:solidFill>
                  <a:schemeClr val="tx1"/>
                </a:solidFill>
              </a:rPr>
              <a:t>An Iowa farm equipment maker sends a quote to a distributor in Kano.</a:t>
            </a:r>
            <a:endParaRPr lang="en-US" sz="1700" dirty="0"/>
          </a:p>
        </p:txBody>
      </p:sp>
      <p:sp>
        <p:nvSpPr>
          <p:cNvPr id="7" name="Shape 5"/>
          <p:cNvSpPr/>
          <p:nvPr/>
        </p:nvSpPr>
        <p:spPr>
          <a:xfrm>
            <a:off x="4023360" y="2788920"/>
            <a:ext cx="228600" cy="365760"/>
          </a:xfrm>
          <a:prstGeom prst="rightArrow">
            <a:avLst/>
          </a:prstGeom>
          <a:solidFill>
            <a:schemeClr val="accent1"/>
          </a:solidFill>
          <a:ln w="12700">
            <a:solidFill>
              <a:schemeClr val="accent1"/>
            </a:solidFill>
            <a:prstDash val="solid"/>
          </a:ln>
        </p:spPr>
        <p:txBody>
          <a:bodyPr/>
          <a:p/>
        </p:txBody>
      </p:sp>
      <p:sp>
        <p:nvSpPr>
          <p:cNvPr id="8" name="Story step 2"/>
          <p:cNvSpPr/>
          <p:nvPr/>
        </p:nvSpPr>
        <p:spPr>
          <a:xfrm>
            <a:off x="4297680" y="1783080"/>
            <a:ext cx="3429000" cy="2377440"/>
          </a:xfrm>
          <a:prstGeom prst="roundRect">
            <a:avLst>
              <a:gd name="adj" fmla="val 4615"/>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9" name="Text 7"/>
          <p:cNvSpPr txBox="1"/>
          <p:nvPr/>
        </p:nvSpPr>
        <p:spPr>
          <a:xfrm>
            <a:off x="4572000" y="1965960"/>
            <a:ext cx="2926080" cy="457200"/>
          </a:xfrm>
          <a:prstGeom prst="rect">
            <a:avLst/>
          </a:prstGeom>
          <a:noFill/>
          <a:ln/>
        </p:spPr>
        <p:txBody>
          <a:bodyPr wrap="square" lIns="0" tIns="0" rIns="0" bIns="0" rtlCol="0" anchor="t"/>
          <a:lstStyle/>
          <a:p>
            <a:pPr indent="0" marL="0">
              <a:buNone/>
            </a:pPr>
            <a:r>
              <a:rPr lang="en-US" sz="2000" b="1" dirty="0">
                <a:solidFill>
                  <a:schemeClr val="tx2"/>
                </a:solidFill>
              </a:rPr>
              <a:t>Days 2 to 14</a:t>
            </a:r>
            <a:endParaRPr lang="en-US" sz="2000" dirty="0"/>
          </a:p>
        </p:txBody>
      </p:sp>
      <p:sp>
        <p:nvSpPr>
          <p:cNvPr id="10" name="Text 8"/>
          <p:cNvSpPr txBox="1"/>
          <p:nvPr/>
        </p:nvSpPr>
        <p:spPr>
          <a:xfrm>
            <a:off x="4572000" y="2514600"/>
            <a:ext cx="2926080" cy="1463040"/>
          </a:xfrm>
          <a:prstGeom prst="rect">
            <a:avLst/>
          </a:prstGeom>
          <a:noFill/>
          <a:ln/>
        </p:spPr>
        <p:txBody>
          <a:bodyPr wrap="square" lIns="0" tIns="0" rIns="0" bIns="0" rtlCol="0" anchor="t"/>
          <a:lstStyle/>
          <a:p>
            <a:pPr indent="0" marL="0">
              <a:buNone/>
            </a:pPr>
            <a:r>
              <a:rPr lang="en-US" sz="1700" dirty="0">
                <a:solidFill>
                  <a:schemeClr val="tx1"/>
                </a:solidFill>
              </a:rPr>
              <a:t>Silence.</a:t>
            </a:r>
            <a:endParaRPr lang="en-US" sz="1700" dirty="0"/>
          </a:p>
        </p:txBody>
      </p:sp>
      <p:sp>
        <p:nvSpPr>
          <p:cNvPr id="11" name="Shape 9"/>
          <p:cNvSpPr/>
          <p:nvPr/>
        </p:nvSpPr>
        <p:spPr>
          <a:xfrm>
            <a:off x="7772400" y="2788920"/>
            <a:ext cx="228600" cy="365760"/>
          </a:xfrm>
          <a:prstGeom prst="rightArrow">
            <a:avLst/>
          </a:prstGeom>
          <a:solidFill>
            <a:schemeClr val="accent1"/>
          </a:solidFill>
          <a:ln w="12700">
            <a:solidFill>
              <a:schemeClr val="accent1"/>
            </a:solidFill>
            <a:prstDash val="solid"/>
          </a:ln>
        </p:spPr>
        <p:txBody>
          <a:bodyPr/>
          <a:p/>
        </p:txBody>
      </p:sp>
      <p:sp>
        <p:nvSpPr>
          <p:cNvPr id="12" name="Story step 3"/>
          <p:cNvSpPr/>
          <p:nvPr/>
        </p:nvSpPr>
        <p:spPr>
          <a:xfrm>
            <a:off x="8046720" y="1783080"/>
            <a:ext cx="3429000" cy="2377440"/>
          </a:xfrm>
          <a:prstGeom prst="roundRect">
            <a:avLst>
              <a:gd name="adj" fmla="val 4615"/>
            </a:avLst>
          </a:prstGeom>
          <a:solidFill>
            <a:srgbClr val="F8ECE8"/>
          </a:solidFill>
          <a:ln w="12700">
            <a:solidFill>
              <a:srgbClr val="B5472F"/>
            </a:solidFill>
            <a:prstDash val="solid"/>
          </a:ln>
          <a:effectLst>
            <a:outerShdw sx="100000" sy="100000" kx="0" ky="0" algn="bl" rotWithShape="0" blurRad="76200" dist="25400" dir="5400000">
              <a:srgbClr val="161A23">
                <a:alpha val="8000"/>
              </a:srgbClr>
            </a:outerShdw>
          </a:effectLst>
        </p:spPr>
        <p:txBody>
          <a:bodyPr/>
          <a:p/>
        </p:txBody>
      </p:sp>
      <p:sp>
        <p:nvSpPr>
          <p:cNvPr id="13" name="Text 11"/>
          <p:cNvSpPr txBox="1"/>
          <p:nvPr/>
        </p:nvSpPr>
        <p:spPr>
          <a:xfrm>
            <a:off x="8321040" y="1965960"/>
            <a:ext cx="2926080" cy="457200"/>
          </a:xfrm>
          <a:prstGeom prst="rect">
            <a:avLst/>
          </a:prstGeom>
          <a:noFill/>
          <a:ln/>
        </p:spPr>
        <p:txBody>
          <a:bodyPr wrap="square" lIns="0" tIns="0" rIns="0" bIns="0" rtlCol="0" anchor="t"/>
          <a:lstStyle/>
          <a:p>
            <a:pPr indent="0" marL="0">
              <a:buNone/>
            </a:pPr>
            <a:r>
              <a:rPr lang="en-US" sz="2000" b="1" dirty="0">
                <a:solidFill>
                  <a:schemeClr val="accent3"/>
                </a:solidFill>
              </a:rPr>
              <a:t>Day 15</a:t>
            </a:r>
            <a:endParaRPr lang="en-US" sz="2000" dirty="0"/>
          </a:p>
        </p:txBody>
      </p:sp>
      <p:sp>
        <p:nvSpPr>
          <p:cNvPr id="14" name="Text 12"/>
          <p:cNvSpPr txBox="1"/>
          <p:nvPr/>
        </p:nvSpPr>
        <p:spPr>
          <a:xfrm>
            <a:off x="8321040" y="2514600"/>
            <a:ext cx="2926080" cy="1463040"/>
          </a:xfrm>
          <a:prstGeom prst="rect">
            <a:avLst/>
          </a:prstGeom>
          <a:noFill/>
          <a:ln/>
        </p:spPr>
        <p:txBody>
          <a:bodyPr wrap="square" lIns="0" tIns="0" rIns="0" bIns="0" rtlCol="0" anchor="t"/>
          <a:lstStyle/>
          <a:p>
            <a:pPr indent="0" marL="0">
              <a:buNone/>
            </a:pPr>
            <a:r>
              <a:rPr lang="en-US" sz="1700" dirty="0">
                <a:solidFill>
                  <a:schemeClr val="tx1"/>
                </a:solidFill>
              </a:rPr>
              <a:t>"Please confirm by Friday or we will offer the territory to others."</a:t>
            </a:r>
            <a:endParaRPr lang="en-US" sz="1700" dirty="0"/>
          </a:p>
        </p:txBody>
      </p:sp>
      <p:sp>
        <p:nvSpPr>
          <p:cNvPr id="15" name="Question bubble"/>
          <p:cNvSpPr/>
          <p:nvPr/>
        </p:nvSpPr>
        <p:spPr>
          <a:xfrm>
            <a:off x="3017520" y="4526280"/>
            <a:ext cx="6126480" cy="1051560"/>
          </a:xfrm>
          <a:prstGeom prst="wedgeRoundRectCallout">
            <a:avLst/>
          </a:prstGeom>
          <a:solidFill>
            <a:srgbClr val="1E2B5C"/>
          </a:solidFill>
          <a:ln w="19050">
            <a:solidFill>
              <a:srgbClr val="1E2B5C"/>
            </a:solidFill>
            <a:prstDash val="solid"/>
          </a:ln>
        </p:spPr>
        <p:txBody>
          <a:bodyPr/>
          <a:p/>
        </p:txBody>
      </p:sp>
      <p:sp>
        <p:nvSpPr>
          <p:cNvPr id="16" name="Text 14"/>
          <p:cNvSpPr txBox="1"/>
          <p:nvPr/>
        </p:nvSpPr>
        <p:spPr>
          <a:xfrm>
            <a:off x="3154680" y="4572000"/>
            <a:ext cx="5852160" cy="822960"/>
          </a:xfrm>
          <a:prstGeom prst="rect">
            <a:avLst/>
          </a:prstGeom>
          <a:noFill/>
          <a:ln/>
        </p:spPr>
        <p:txBody>
          <a:bodyPr wrap="square" lIns="0" tIns="0" rIns="0" bIns="0" rtlCol="0" anchor="ctr"/>
          <a:lstStyle/>
          <a:p>
            <a:pPr algn="ctr" indent="0" marL="0">
              <a:buNone/>
            </a:pPr>
            <a:r>
              <a:rPr lang="en-US" sz="2400" b="1" dirty="0">
                <a:solidFill>
                  <a:schemeClr val="bg1"/>
                </a:solidFill>
                <a:latin typeface="Georgia" pitchFamily="34" charset="0"/>
                <a:ea typeface="Georgia" pitchFamily="34" charset="-122"/>
                <a:cs typeface="Georgia" pitchFamily="34" charset="-120"/>
              </a:rPr>
              <a:t>What do you think the distributor heard?</a:t>
            </a:r>
            <a:endParaRPr lang="en-US" sz="24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Quick poll</a:t>
            </a:r>
            <a:endParaRPr lang="en-US" sz="3400" dirty="0"/>
          </a:p>
        </p:txBody>
      </p:sp>
      <p:sp>
        <p:nvSpPr>
          <p:cNvPr id="3" name="Shape 1"/>
          <p:cNvSpPr/>
          <p:nvPr/>
        </p:nvSpPr>
        <p:spPr>
          <a:xfrm>
            <a:off x="822960" y="1920240"/>
            <a:ext cx="1188720" cy="1188720"/>
          </a:xfrm>
          <a:prstGeom prst="ellipse">
            <a:avLst/>
          </a:prstGeom>
          <a:solidFill>
            <a:srgbClr val="D9962B"/>
          </a:solidFill>
          <a:ln w="12700">
            <a:solidFill>
              <a:srgbClr val="D9962B"/>
            </a:solidFill>
            <a:prstDash val="solid"/>
          </a:ln>
        </p:spPr>
        <p:txBody>
          <a:bodyPr/>
          <a:p/>
        </p:txBody>
      </p:sp>
      <p:pic>
        <p:nvPicPr>
          <p:cNvPr id="4" name="Image 0" descr="preencoded.png">    </p:cNvPr>
          <p:cNvPicPr>
            <a:picLocks noChangeAspect="1"/>
          </p:cNvPicPr>
          <p:nvPr/>
        </p:nvPicPr>
        <p:blipFill>
          <a:blip r:embed="rId1"/>
          <a:stretch>
            <a:fillRect/>
          </a:stretch>
        </p:blipFill>
        <p:spPr>
          <a:xfrm>
            <a:off x="1120140" y="2217420"/>
            <a:ext cx="594360" cy="594360"/>
          </a:xfrm>
          <a:prstGeom prst="rect">
            <a:avLst/>
          </a:prstGeom>
        </p:spPr>
      </p:pic>
      <p:sp>
        <p:nvSpPr>
          <p:cNvPr id="5" name="Poll question 1"/>
          <p:cNvSpPr/>
          <p:nvPr/>
        </p:nvSpPr>
        <p:spPr>
          <a:xfrm>
            <a:off x="2377440" y="1645920"/>
            <a:ext cx="9052560" cy="1463040"/>
          </a:xfrm>
          <a:prstGeom prst="wedgeRoundRectCallout">
            <a:avLst/>
          </a:prstGeom>
          <a:solidFill>
            <a:schemeClr val="bg1"/>
          </a:solidFill>
          <a:ln w="19050">
            <a:solidFill>
              <a:schemeClr val="tx2"/>
            </a:solidFill>
            <a:prstDash val="solid"/>
          </a:ln>
        </p:spPr>
        <p:txBody>
          <a:bodyPr/>
          <a:p/>
        </p:txBody>
      </p:sp>
      <p:sp>
        <p:nvSpPr>
          <p:cNvPr id="6" name="Text 3"/>
          <p:cNvSpPr txBox="1"/>
          <p:nvPr/>
        </p:nvSpPr>
        <p:spPr>
          <a:xfrm>
            <a:off x="2606040" y="1737360"/>
            <a:ext cx="8595360" cy="1143000"/>
          </a:xfrm>
          <a:prstGeom prst="rect">
            <a:avLst/>
          </a:prstGeom>
          <a:noFill/>
          <a:ln/>
        </p:spPr>
        <p:txBody>
          <a:bodyPr wrap="square" lIns="0" tIns="0" rIns="0" bIns="0" rtlCol="0" anchor="ctr"/>
          <a:lstStyle/>
          <a:p>
            <a:pPr indent="0" marL="0">
              <a:buNone/>
            </a:pPr>
            <a:r>
              <a:rPr lang="en-US" sz="2400" b="1" dirty="0">
                <a:solidFill>
                  <a:schemeClr val="tx2"/>
                </a:solidFill>
              </a:rPr>
              <a:t>Has a message to an overseas partner ever gone unanswered, and you did not know why?</a:t>
            </a:r>
            <a:endParaRPr lang="en-US" sz="2400" dirty="0"/>
          </a:p>
        </p:txBody>
      </p:sp>
      <p:sp>
        <p:nvSpPr>
          <p:cNvPr id="7" name="Poll question 2"/>
          <p:cNvSpPr/>
          <p:nvPr/>
        </p:nvSpPr>
        <p:spPr>
          <a:xfrm>
            <a:off x="2377440" y="3566160"/>
            <a:ext cx="9052560" cy="1280160"/>
          </a:xfrm>
          <a:prstGeom prst="wedgeRoundRectCallout">
            <a:avLst/>
          </a:prstGeom>
          <a:solidFill>
            <a:schemeClr val="bg1"/>
          </a:solidFill>
          <a:ln w="19050">
            <a:solidFill>
              <a:srgbClr val="D9962B"/>
            </a:solidFill>
            <a:prstDash val="solid"/>
          </a:ln>
        </p:spPr>
        <p:txBody>
          <a:bodyPr/>
          <a:p/>
        </p:txBody>
      </p:sp>
      <p:sp>
        <p:nvSpPr>
          <p:cNvPr id="8" name="Text 5"/>
          <p:cNvSpPr txBox="1"/>
          <p:nvPr/>
        </p:nvSpPr>
        <p:spPr>
          <a:xfrm>
            <a:off x="2606040" y="3657600"/>
            <a:ext cx="8595360" cy="960120"/>
          </a:xfrm>
          <a:prstGeom prst="rect">
            <a:avLst/>
          </a:prstGeom>
          <a:noFill/>
          <a:ln/>
        </p:spPr>
        <p:txBody>
          <a:bodyPr wrap="square" lIns="0" tIns="0" rIns="0" bIns="0" rtlCol="0" anchor="ctr"/>
          <a:lstStyle/>
          <a:p>
            <a:pPr indent="0" marL="0">
              <a:buNone/>
            </a:pPr>
            <a:r>
              <a:rPr lang="en-US" sz="2200" dirty="0">
                <a:solidFill>
                  <a:schemeClr val="tx1"/>
                </a:solidFill>
              </a:rPr>
              <a:t>Who sells to, or plans to sell to, Nigeria or West Africa?</a:t>
            </a:r>
            <a:endParaRPr lang="en-US" sz="2200" dirty="0"/>
          </a:p>
        </p:txBody>
      </p:sp>
      <p:sp>
        <p:nvSpPr>
          <p:cNvPr id="9" name="Text 6"/>
          <p:cNvSpPr txBox="1"/>
          <p:nvPr/>
        </p:nvSpPr>
        <p:spPr>
          <a:xfrm>
            <a:off x="2377440" y="5257800"/>
            <a:ext cx="8229600" cy="365760"/>
          </a:xfrm>
          <a:prstGeom prst="rect">
            <a:avLst/>
          </a:prstGeom>
          <a:noFill/>
          <a:ln/>
        </p:spPr>
        <p:txBody>
          <a:bodyPr wrap="square" lIns="0" tIns="0" rIns="0" bIns="0" rtlCol="0" anchor="t"/>
          <a:lstStyle/>
          <a:p>
            <a:pPr indent="0" marL="0">
              <a:buNone/>
            </a:pPr>
            <a:r>
              <a:rPr lang="en-US" sz="1600" dirty="0">
                <a:solidFill>
                  <a:schemeClr val="accent4"/>
                </a:solidFill>
              </a:rPr>
              <a:t>Raise your hand, or use the poll.</a:t>
            </a:r>
            <a:endParaRPr lang="en-US" sz="16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What a misread message can cost</a:t>
            </a:r>
            <a:endParaRPr lang="en-US" sz="3400" dirty="0"/>
          </a:p>
        </p:txBody>
      </p:sp>
      <p:sp>
        <p:nvSpPr>
          <p:cNvPr id="3" name="Cost card 1"/>
          <p:cNvSpPr/>
          <p:nvPr/>
        </p:nvSpPr>
        <p:spPr>
          <a:xfrm>
            <a:off x="548640" y="1554480"/>
            <a:ext cx="5394960" cy="1828800"/>
          </a:xfrm>
          <a:prstGeom prst="roundRect">
            <a:avLst>
              <a:gd name="adj" fmla="val 600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Shape 2"/>
          <p:cNvSpPr/>
          <p:nvPr/>
        </p:nvSpPr>
        <p:spPr>
          <a:xfrm>
            <a:off x="868680" y="2011680"/>
            <a:ext cx="914400" cy="914400"/>
          </a:xfrm>
          <a:prstGeom prst="ellipse">
            <a:avLst/>
          </a:prstGeom>
          <a:solidFill>
            <a:srgbClr val="B5472F"/>
          </a:solidFill>
          <a:ln w="12700">
            <a:solidFill>
              <a:srgbClr val="B5472F"/>
            </a:solidFill>
            <a:prstDash val="solid"/>
          </a:ln>
        </p:spPr>
        <p:txBody>
          <a:bodyPr/>
          <a:p/>
        </p:txBody>
      </p:sp>
      <p:pic>
        <p:nvPicPr>
          <p:cNvPr id="5" name="Image 0" descr="preencoded.png">    </p:cNvPr>
          <p:cNvPicPr>
            <a:picLocks noChangeAspect="1"/>
          </p:cNvPicPr>
          <p:nvPr/>
        </p:nvPicPr>
        <p:blipFill>
          <a:blip r:embed="rId1"/>
          <a:stretch>
            <a:fillRect/>
          </a:stretch>
        </p:blipFill>
        <p:spPr>
          <a:xfrm>
            <a:off x="1097280" y="2240280"/>
            <a:ext cx="457200" cy="457200"/>
          </a:xfrm>
          <a:prstGeom prst="rect">
            <a:avLst/>
          </a:prstGeom>
        </p:spPr>
      </p:pic>
      <p:sp>
        <p:nvSpPr>
          <p:cNvPr id="6" name="Text 3"/>
          <p:cNvSpPr txBox="1"/>
          <p:nvPr/>
        </p:nvSpPr>
        <p:spPr>
          <a:xfrm>
            <a:off x="2057400" y="1965960"/>
            <a:ext cx="3657600" cy="457200"/>
          </a:xfrm>
          <a:prstGeom prst="rect">
            <a:avLst/>
          </a:prstGeom>
          <a:noFill/>
          <a:ln/>
        </p:spPr>
        <p:txBody>
          <a:bodyPr wrap="square" lIns="0" tIns="0" rIns="0" bIns="0" rtlCol="0" anchor="t"/>
          <a:lstStyle/>
          <a:p>
            <a:pPr indent="0" marL="0">
              <a:buNone/>
            </a:pPr>
            <a:r>
              <a:rPr lang="en-US" sz="2200" b="1" dirty="0">
                <a:solidFill>
                  <a:schemeClr val="tx2"/>
                </a:solidFill>
              </a:rPr>
              <a:t>Lost replies</a:t>
            </a:r>
            <a:endParaRPr lang="en-US" sz="2200" dirty="0"/>
          </a:p>
        </p:txBody>
      </p:sp>
      <p:sp>
        <p:nvSpPr>
          <p:cNvPr id="7" name="Text 4"/>
          <p:cNvSpPr txBox="1"/>
          <p:nvPr/>
        </p:nvSpPr>
        <p:spPr>
          <a:xfrm>
            <a:off x="2057400" y="2468880"/>
            <a:ext cx="3657600" cy="731520"/>
          </a:xfrm>
          <a:prstGeom prst="rect">
            <a:avLst/>
          </a:prstGeom>
          <a:noFill/>
          <a:ln/>
        </p:spPr>
        <p:txBody>
          <a:bodyPr wrap="square" lIns="0" tIns="0" rIns="0" bIns="0" rtlCol="0" anchor="t"/>
          <a:lstStyle/>
          <a:p>
            <a:pPr indent="0" marL="0">
              <a:buNone/>
            </a:pPr>
            <a:r>
              <a:rPr lang="en-US" sz="1700" dirty="0">
                <a:solidFill>
                  <a:schemeClr val="tx1"/>
                </a:solidFill>
              </a:rPr>
              <a:t>Messages that never get an answer</a:t>
            </a:r>
            <a:endParaRPr lang="en-US" sz="1700" dirty="0"/>
          </a:p>
        </p:txBody>
      </p:sp>
      <p:sp>
        <p:nvSpPr>
          <p:cNvPr id="8" name="Cost card 2"/>
          <p:cNvSpPr/>
          <p:nvPr/>
        </p:nvSpPr>
        <p:spPr>
          <a:xfrm>
            <a:off x="6126480" y="1554480"/>
            <a:ext cx="5394960" cy="1828800"/>
          </a:xfrm>
          <a:prstGeom prst="roundRect">
            <a:avLst>
              <a:gd name="adj" fmla="val 600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9" name="Shape 6"/>
          <p:cNvSpPr/>
          <p:nvPr/>
        </p:nvSpPr>
        <p:spPr>
          <a:xfrm>
            <a:off x="6446520" y="2011680"/>
            <a:ext cx="914400" cy="914400"/>
          </a:xfrm>
          <a:prstGeom prst="ellipse">
            <a:avLst/>
          </a:prstGeom>
          <a:solidFill>
            <a:srgbClr val="B5472F"/>
          </a:solidFill>
          <a:ln w="12700">
            <a:solidFill>
              <a:srgbClr val="B5472F"/>
            </a:solidFill>
            <a:prstDash val="solid"/>
          </a:ln>
        </p:spPr>
        <p:txBody>
          <a:bodyPr/>
          <a:p/>
        </p:txBody>
      </p:sp>
      <p:pic>
        <p:nvPicPr>
          <p:cNvPr id="10" name="Image 1" descr="preencoded.png">    </p:cNvPr>
          <p:cNvPicPr>
            <a:picLocks noChangeAspect="1"/>
          </p:cNvPicPr>
          <p:nvPr/>
        </p:nvPicPr>
        <p:blipFill>
          <a:blip r:embed="rId2"/>
          <a:stretch>
            <a:fillRect/>
          </a:stretch>
        </p:blipFill>
        <p:spPr>
          <a:xfrm>
            <a:off x="6675120" y="2240280"/>
            <a:ext cx="457200" cy="457200"/>
          </a:xfrm>
          <a:prstGeom prst="rect">
            <a:avLst/>
          </a:prstGeom>
        </p:spPr>
      </p:pic>
      <p:sp>
        <p:nvSpPr>
          <p:cNvPr id="11" name="Text 7"/>
          <p:cNvSpPr txBox="1"/>
          <p:nvPr/>
        </p:nvSpPr>
        <p:spPr>
          <a:xfrm>
            <a:off x="7635240" y="1965960"/>
            <a:ext cx="3657600" cy="457200"/>
          </a:xfrm>
          <a:prstGeom prst="rect">
            <a:avLst/>
          </a:prstGeom>
          <a:noFill/>
          <a:ln/>
        </p:spPr>
        <p:txBody>
          <a:bodyPr wrap="square" lIns="0" tIns="0" rIns="0" bIns="0" rtlCol="0" anchor="t"/>
          <a:lstStyle/>
          <a:p>
            <a:pPr indent="0" marL="0">
              <a:buNone/>
            </a:pPr>
            <a:r>
              <a:rPr lang="en-US" sz="2200" b="1" dirty="0">
                <a:solidFill>
                  <a:schemeClr val="tx2"/>
                </a:solidFill>
              </a:rPr>
              <a:t>Stalled quotes</a:t>
            </a:r>
            <a:endParaRPr lang="en-US" sz="2200" dirty="0"/>
          </a:p>
        </p:txBody>
      </p:sp>
      <p:sp>
        <p:nvSpPr>
          <p:cNvPr id="12" name="Text 8"/>
          <p:cNvSpPr txBox="1"/>
          <p:nvPr/>
        </p:nvSpPr>
        <p:spPr>
          <a:xfrm>
            <a:off x="7635240" y="2468880"/>
            <a:ext cx="3657600" cy="731520"/>
          </a:xfrm>
          <a:prstGeom prst="rect">
            <a:avLst/>
          </a:prstGeom>
          <a:noFill/>
          <a:ln/>
        </p:spPr>
        <p:txBody>
          <a:bodyPr wrap="square" lIns="0" tIns="0" rIns="0" bIns="0" rtlCol="0" anchor="t"/>
          <a:lstStyle/>
          <a:p>
            <a:pPr indent="0" marL="0">
              <a:buNone/>
            </a:pPr>
            <a:r>
              <a:rPr lang="en-US" sz="1700" dirty="0">
                <a:solidFill>
                  <a:schemeClr val="tx1"/>
                </a:solidFill>
              </a:rPr>
              <a:t>Deals that wait and quietly fade</a:t>
            </a:r>
            <a:endParaRPr lang="en-US" sz="1700" dirty="0"/>
          </a:p>
        </p:txBody>
      </p:sp>
      <p:sp>
        <p:nvSpPr>
          <p:cNvPr id="13" name="Cost card 3"/>
          <p:cNvSpPr/>
          <p:nvPr/>
        </p:nvSpPr>
        <p:spPr>
          <a:xfrm>
            <a:off x="548640" y="3657600"/>
            <a:ext cx="5394960" cy="1828800"/>
          </a:xfrm>
          <a:prstGeom prst="roundRect">
            <a:avLst>
              <a:gd name="adj" fmla="val 600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4" name="Shape 10"/>
          <p:cNvSpPr/>
          <p:nvPr/>
        </p:nvSpPr>
        <p:spPr>
          <a:xfrm>
            <a:off x="868680" y="4114800"/>
            <a:ext cx="914400" cy="914400"/>
          </a:xfrm>
          <a:prstGeom prst="ellipse">
            <a:avLst/>
          </a:prstGeom>
          <a:solidFill>
            <a:srgbClr val="B5472F"/>
          </a:solidFill>
          <a:ln w="12700">
            <a:solidFill>
              <a:srgbClr val="B5472F"/>
            </a:solidFill>
            <a:prstDash val="solid"/>
          </a:ln>
        </p:spPr>
        <p:txBody>
          <a:bodyPr/>
          <a:p/>
        </p:txBody>
      </p:sp>
      <p:pic>
        <p:nvPicPr>
          <p:cNvPr id="15" name="Image 2" descr="preencoded.png">    </p:cNvPr>
          <p:cNvPicPr>
            <a:picLocks noChangeAspect="1"/>
          </p:cNvPicPr>
          <p:nvPr/>
        </p:nvPicPr>
        <p:blipFill>
          <a:blip r:embed="rId3"/>
          <a:stretch>
            <a:fillRect/>
          </a:stretch>
        </p:blipFill>
        <p:spPr>
          <a:xfrm>
            <a:off x="1097280" y="4343400"/>
            <a:ext cx="457200" cy="457200"/>
          </a:xfrm>
          <a:prstGeom prst="rect">
            <a:avLst/>
          </a:prstGeom>
        </p:spPr>
      </p:pic>
      <p:sp>
        <p:nvSpPr>
          <p:cNvPr id="16" name="Text 11"/>
          <p:cNvSpPr txBox="1"/>
          <p:nvPr/>
        </p:nvSpPr>
        <p:spPr>
          <a:xfrm>
            <a:off x="2057400" y="4069080"/>
            <a:ext cx="3657600" cy="457200"/>
          </a:xfrm>
          <a:prstGeom prst="rect">
            <a:avLst/>
          </a:prstGeom>
          <a:noFill/>
          <a:ln/>
        </p:spPr>
        <p:txBody>
          <a:bodyPr wrap="square" lIns="0" tIns="0" rIns="0" bIns="0" rtlCol="0" anchor="t"/>
          <a:lstStyle/>
          <a:p>
            <a:pPr indent="0" marL="0">
              <a:buNone/>
            </a:pPr>
            <a:r>
              <a:rPr lang="en-US" sz="2200" b="1" dirty="0">
                <a:solidFill>
                  <a:schemeClr val="tx2"/>
                </a:solidFill>
              </a:rPr>
              <a:t>Damaged trust</a:t>
            </a:r>
            <a:endParaRPr lang="en-US" sz="2200" dirty="0"/>
          </a:p>
        </p:txBody>
      </p:sp>
      <p:sp>
        <p:nvSpPr>
          <p:cNvPr id="17" name="Text 12"/>
          <p:cNvSpPr txBox="1"/>
          <p:nvPr/>
        </p:nvSpPr>
        <p:spPr>
          <a:xfrm>
            <a:off x="2057400" y="4572000"/>
            <a:ext cx="3657600" cy="731520"/>
          </a:xfrm>
          <a:prstGeom prst="rect">
            <a:avLst/>
          </a:prstGeom>
          <a:noFill/>
          <a:ln/>
        </p:spPr>
        <p:txBody>
          <a:bodyPr wrap="square" lIns="0" tIns="0" rIns="0" bIns="0" rtlCol="0" anchor="t"/>
          <a:lstStyle/>
          <a:p>
            <a:pPr indent="0" marL="0">
              <a:buNone/>
            </a:pPr>
            <a:r>
              <a:rPr lang="en-US" sz="1700" dirty="0">
                <a:solidFill>
                  <a:schemeClr val="tx1"/>
                </a:solidFill>
              </a:rPr>
              <a:t>A partner who feels pushed or disrespected</a:t>
            </a:r>
            <a:endParaRPr lang="en-US" sz="1700" dirty="0"/>
          </a:p>
        </p:txBody>
      </p:sp>
      <p:sp>
        <p:nvSpPr>
          <p:cNvPr id="18" name="Cost card 4"/>
          <p:cNvSpPr/>
          <p:nvPr/>
        </p:nvSpPr>
        <p:spPr>
          <a:xfrm>
            <a:off x="6126480" y="3657600"/>
            <a:ext cx="5394960" cy="1828800"/>
          </a:xfrm>
          <a:prstGeom prst="roundRect">
            <a:avLst>
              <a:gd name="adj" fmla="val 600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9" name="Shape 14"/>
          <p:cNvSpPr/>
          <p:nvPr/>
        </p:nvSpPr>
        <p:spPr>
          <a:xfrm>
            <a:off x="6446520" y="4114800"/>
            <a:ext cx="914400" cy="914400"/>
          </a:xfrm>
          <a:prstGeom prst="ellipse">
            <a:avLst/>
          </a:prstGeom>
          <a:solidFill>
            <a:srgbClr val="B5472F"/>
          </a:solidFill>
          <a:ln w="12700">
            <a:solidFill>
              <a:srgbClr val="B5472F"/>
            </a:solidFill>
            <a:prstDash val="solid"/>
          </a:ln>
        </p:spPr>
        <p:txBody>
          <a:bodyPr/>
          <a:p/>
        </p:txBody>
      </p:sp>
      <p:pic>
        <p:nvPicPr>
          <p:cNvPr id="20" name="Image 3" descr="preencoded.png">    </p:cNvPr>
          <p:cNvPicPr>
            <a:picLocks noChangeAspect="1"/>
          </p:cNvPicPr>
          <p:nvPr/>
        </p:nvPicPr>
        <p:blipFill>
          <a:blip r:embed="rId4"/>
          <a:stretch>
            <a:fillRect/>
          </a:stretch>
        </p:blipFill>
        <p:spPr>
          <a:xfrm>
            <a:off x="6675120" y="4343400"/>
            <a:ext cx="457200" cy="457200"/>
          </a:xfrm>
          <a:prstGeom prst="rect">
            <a:avLst/>
          </a:prstGeom>
        </p:spPr>
      </p:pic>
      <p:sp>
        <p:nvSpPr>
          <p:cNvPr id="21" name="Text 15"/>
          <p:cNvSpPr txBox="1"/>
          <p:nvPr/>
        </p:nvSpPr>
        <p:spPr>
          <a:xfrm>
            <a:off x="7635240" y="4069080"/>
            <a:ext cx="3657600" cy="457200"/>
          </a:xfrm>
          <a:prstGeom prst="rect">
            <a:avLst/>
          </a:prstGeom>
          <a:noFill/>
          <a:ln/>
        </p:spPr>
        <p:txBody>
          <a:bodyPr wrap="square" lIns="0" tIns="0" rIns="0" bIns="0" rtlCol="0" anchor="t"/>
          <a:lstStyle/>
          <a:p>
            <a:pPr indent="0" marL="0">
              <a:buNone/>
            </a:pPr>
            <a:r>
              <a:rPr lang="en-US" sz="2200" b="1" dirty="0">
                <a:solidFill>
                  <a:schemeClr val="tx2"/>
                </a:solidFill>
              </a:rPr>
              <a:t>Lost to competitors</a:t>
            </a:r>
            <a:endParaRPr lang="en-US" sz="2200" dirty="0"/>
          </a:p>
        </p:txBody>
      </p:sp>
      <p:sp>
        <p:nvSpPr>
          <p:cNvPr id="22" name="Text 16"/>
          <p:cNvSpPr txBox="1"/>
          <p:nvPr/>
        </p:nvSpPr>
        <p:spPr>
          <a:xfrm>
            <a:off x="7635240" y="4572000"/>
            <a:ext cx="3657600" cy="731520"/>
          </a:xfrm>
          <a:prstGeom prst="rect">
            <a:avLst/>
          </a:prstGeom>
          <a:noFill/>
          <a:ln/>
        </p:spPr>
        <p:txBody>
          <a:bodyPr wrap="square" lIns="0" tIns="0" rIns="0" bIns="0" rtlCol="0" anchor="t"/>
          <a:lstStyle/>
          <a:p>
            <a:pPr indent="0" marL="0">
              <a:buNone/>
            </a:pPr>
            <a:r>
              <a:rPr lang="en-US" sz="1700" dirty="0">
                <a:solidFill>
                  <a:schemeClr val="tx1"/>
                </a:solidFill>
              </a:rPr>
              <a:t>Partners who choose someone easier to work with</a:t>
            </a:r>
            <a:endParaRPr lang="en-US" sz="17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Why Nigeria, why now</a:t>
            </a:r>
            <a:endParaRPr lang="en-US" sz="3400" dirty="0"/>
          </a:p>
        </p:txBody>
      </p:sp>
      <p:sp>
        <p:nvSpPr>
          <p:cNvPr id="3" name="Stat 1"/>
          <p:cNvSpPr/>
          <p:nvPr/>
        </p:nvSpPr>
        <p:spPr>
          <a:xfrm>
            <a:off x="548640" y="1554480"/>
            <a:ext cx="5394960" cy="3383280"/>
          </a:xfrm>
          <a:prstGeom prst="roundRect">
            <a:avLst>
              <a:gd name="adj" fmla="val 324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Text 2"/>
          <p:cNvSpPr txBox="1"/>
          <p:nvPr/>
        </p:nvSpPr>
        <p:spPr>
          <a:xfrm>
            <a:off x="822960" y="1783080"/>
            <a:ext cx="4846320" cy="1188720"/>
          </a:xfrm>
          <a:prstGeom prst="rect">
            <a:avLst/>
          </a:prstGeom>
          <a:noFill/>
          <a:ln/>
        </p:spPr>
        <p:txBody>
          <a:bodyPr wrap="square" lIns="0" tIns="0" rIns="0" bIns="0" rtlCol="0" anchor="t"/>
          <a:lstStyle/>
          <a:p>
            <a:pPr indent="0" marL="0">
              <a:buNone/>
            </a:pPr>
            <a:r>
              <a:rPr lang="en-US" sz="6600" b="1" dirty="0">
                <a:solidFill>
                  <a:schemeClr val="tx2"/>
                </a:solidFill>
                <a:latin typeface="Georgia" pitchFamily="34" charset="0"/>
                <a:ea typeface="Georgia" pitchFamily="34" charset="-122"/>
                <a:cs typeface="Georgia" pitchFamily="34" charset="-120"/>
              </a:rPr>
              <a:t>$6.8B</a:t>
            </a:r>
            <a:endParaRPr lang="en-US" sz="6600" dirty="0"/>
          </a:p>
        </p:txBody>
      </p:sp>
      <p:sp>
        <p:nvSpPr>
          <p:cNvPr id="5" name="Text 3"/>
          <p:cNvSpPr txBox="1"/>
          <p:nvPr/>
        </p:nvSpPr>
        <p:spPr>
          <a:xfrm>
            <a:off x="822960" y="3063240"/>
            <a:ext cx="4846320" cy="914400"/>
          </a:xfrm>
          <a:prstGeom prst="rect">
            <a:avLst/>
          </a:prstGeom>
          <a:noFill/>
          <a:ln/>
        </p:spPr>
        <p:txBody>
          <a:bodyPr wrap="square" lIns="0" tIns="0" rIns="0" bIns="0" rtlCol="0" anchor="t"/>
          <a:lstStyle/>
          <a:p>
            <a:pPr indent="0" marL="0">
              <a:buNone/>
            </a:pPr>
            <a:r>
              <a:rPr lang="en-US" sz="2000" dirty="0">
                <a:solidFill>
                  <a:schemeClr val="tx1"/>
                </a:solidFill>
              </a:rPr>
              <a:t>U.S. goods exports to Nigeria in 2025, up 56.3% from 2024</a:t>
            </a:r>
            <a:endParaRPr lang="en-US" sz="2000" dirty="0"/>
          </a:p>
        </p:txBody>
      </p:sp>
      <p:sp>
        <p:nvSpPr>
          <p:cNvPr id="6" name="Text 4"/>
          <p:cNvSpPr txBox="1"/>
          <p:nvPr/>
        </p:nvSpPr>
        <p:spPr>
          <a:xfrm>
            <a:off x="822960" y="4343400"/>
            <a:ext cx="4846320" cy="365760"/>
          </a:xfrm>
          <a:prstGeom prst="rect">
            <a:avLst/>
          </a:prstGeom>
          <a:noFill/>
          <a:ln/>
        </p:spPr>
        <p:txBody>
          <a:bodyPr wrap="square" lIns="0" tIns="0" rIns="0" bIns="0" rtlCol="0" anchor="t"/>
          <a:lstStyle/>
          <a:p>
            <a:pPr indent="0" marL="0">
              <a:buNone/>
            </a:pPr>
            <a:r>
              <a:rPr lang="en-US" sz="1200" dirty="0">
                <a:solidFill>
                  <a:schemeClr val="accent4"/>
                </a:solidFill>
              </a:rPr>
              <a:t>Source: USTR</a:t>
            </a:r>
            <a:endParaRPr lang="en-US" sz="1200" dirty="0"/>
          </a:p>
        </p:txBody>
      </p:sp>
      <p:sp>
        <p:nvSpPr>
          <p:cNvPr id="7" name="Stat 2"/>
          <p:cNvSpPr/>
          <p:nvPr/>
        </p:nvSpPr>
        <p:spPr>
          <a:xfrm>
            <a:off x="6217920" y="1554480"/>
            <a:ext cx="5394960" cy="3383280"/>
          </a:xfrm>
          <a:prstGeom prst="roundRect">
            <a:avLst>
              <a:gd name="adj" fmla="val 324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8" name="Text 6"/>
          <p:cNvSpPr txBox="1"/>
          <p:nvPr/>
        </p:nvSpPr>
        <p:spPr>
          <a:xfrm>
            <a:off x="6492240" y="1783080"/>
            <a:ext cx="4846320" cy="1188720"/>
          </a:xfrm>
          <a:prstGeom prst="rect">
            <a:avLst/>
          </a:prstGeom>
          <a:noFill/>
          <a:ln/>
        </p:spPr>
        <p:txBody>
          <a:bodyPr wrap="square" lIns="0" tIns="0" rIns="0" bIns="0" rtlCol="0" anchor="t"/>
          <a:lstStyle/>
          <a:p>
            <a:pPr indent="0" marL="0">
              <a:buNone/>
            </a:pPr>
            <a:r>
              <a:rPr lang="en-US" sz="6600" b="1" dirty="0">
                <a:solidFill>
                  <a:schemeClr val="accent1"/>
                </a:solidFill>
                <a:latin typeface="Georgia" pitchFamily="34" charset="0"/>
                <a:ea typeface="Georgia" pitchFamily="34" charset="-122"/>
                <a:cs typeface="Georgia" pitchFamily="34" charset="-120"/>
              </a:rPr>
              <a:t>97.1%</a:t>
            </a:r>
            <a:endParaRPr lang="en-US" sz="6600" dirty="0"/>
          </a:p>
        </p:txBody>
      </p:sp>
      <p:sp>
        <p:nvSpPr>
          <p:cNvPr id="9" name="Text 7"/>
          <p:cNvSpPr txBox="1"/>
          <p:nvPr/>
        </p:nvSpPr>
        <p:spPr>
          <a:xfrm>
            <a:off x="6492240" y="3063240"/>
            <a:ext cx="4846320" cy="914400"/>
          </a:xfrm>
          <a:prstGeom prst="rect">
            <a:avLst/>
          </a:prstGeom>
          <a:noFill/>
          <a:ln/>
        </p:spPr>
        <p:txBody>
          <a:bodyPr wrap="square" lIns="0" tIns="0" rIns="0" bIns="0" rtlCol="0" anchor="t"/>
          <a:lstStyle/>
          <a:p>
            <a:pPr indent="0" marL="0">
              <a:buNone/>
            </a:pPr>
            <a:r>
              <a:rPr lang="en-US" sz="2000" dirty="0">
                <a:solidFill>
                  <a:schemeClr val="tx1"/>
                </a:solidFill>
              </a:rPr>
              <a:t>of identified U.S. exporters in 2024 were small or medium-sized businesses</a:t>
            </a:r>
            <a:endParaRPr lang="en-US" sz="2000" dirty="0"/>
          </a:p>
        </p:txBody>
      </p:sp>
      <p:sp>
        <p:nvSpPr>
          <p:cNvPr id="10" name="Text 8"/>
          <p:cNvSpPr txBox="1"/>
          <p:nvPr/>
        </p:nvSpPr>
        <p:spPr>
          <a:xfrm>
            <a:off x="6492240" y="4343400"/>
            <a:ext cx="4846320" cy="365760"/>
          </a:xfrm>
          <a:prstGeom prst="rect">
            <a:avLst/>
          </a:prstGeom>
          <a:noFill/>
          <a:ln/>
        </p:spPr>
        <p:txBody>
          <a:bodyPr wrap="square" lIns="0" tIns="0" rIns="0" bIns="0" rtlCol="0" anchor="t"/>
          <a:lstStyle/>
          <a:p>
            <a:pPr indent="0" marL="0">
              <a:buNone/>
            </a:pPr>
            <a:r>
              <a:rPr lang="en-US" sz="1200" dirty="0">
                <a:solidFill>
                  <a:schemeClr val="accent4"/>
                </a:solidFill>
              </a:rPr>
              <a:t>Source: U.S. Census Bureau, 2024 preliminary profile</a:t>
            </a:r>
            <a:endParaRPr lang="en-US" sz="1200" dirty="0"/>
          </a:p>
        </p:txBody>
      </p:sp>
      <p:sp>
        <p:nvSpPr>
          <p:cNvPr id="11" name="Text 9"/>
          <p:cNvSpPr txBox="1"/>
          <p:nvPr/>
        </p:nvSpPr>
        <p:spPr>
          <a:xfrm>
            <a:off x="548640" y="5257800"/>
            <a:ext cx="11064240" cy="457200"/>
          </a:xfrm>
          <a:prstGeom prst="rect">
            <a:avLst/>
          </a:prstGeom>
          <a:noFill/>
          <a:ln/>
        </p:spPr>
        <p:txBody>
          <a:bodyPr wrap="square" lIns="0" tIns="0" rIns="0" bIns="0" rtlCol="0" anchor="t"/>
          <a:lstStyle/>
          <a:p>
            <a:pPr indent="0" marL="0">
              <a:buNone/>
            </a:pPr>
            <a:r>
              <a:rPr lang="en-US" sz="1800" i="1" dirty="0">
                <a:solidFill>
                  <a:schemeClr val="tx2"/>
                </a:solidFill>
              </a:rPr>
              <a:t>Small firms are the least likely to have in-house help with cross-cultural communication.</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Same language, different rules</a:t>
            </a:r>
            <a:endParaRPr lang="en-US" sz="3400" dirty="0"/>
          </a:p>
        </p:txBody>
      </p:sp>
      <p:sp>
        <p:nvSpPr>
          <p:cNvPr id="3" name="Bubble 1"/>
          <p:cNvSpPr/>
          <p:nvPr/>
        </p:nvSpPr>
        <p:spPr>
          <a:xfrm>
            <a:off x="822960" y="1828800"/>
            <a:ext cx="4937760" cy="2011680"/>
          </a:xfrm>
          <a:prstGeom prst="wedgeRoundRectCallout">
            <a:avLst/>
          </a:prstGeom>
          <a:solidFill>
            <a:srgbClr val="FFFFFF"/>
          </a:solidFill>
          <a:ln w="19050">
            <a:solidFill>
              <a:srgbClr val="1E2B5C"/>
            </a:solidFill>
            <a:prstDash val="solid"/>
          </a:ln>
        </p:spPr>
        <p:txBody>
          <a:bodyPr/>
          <a:p/>
        </p:txBody>
      </p:sp>
      <p:sp>
        <p:nvSpPr>
          <p:cNvPr id="4" name="Text 2"/>
          <p:cNvSpPr txBox="1"/>
          <p:nvPr/>
        </p:nvSpPr>
        <p:spPr>
          <a:xfrm>
            <a:off x="1005840" y="1920240"/>
            <a:ext cx="4572000" cy="1554480"/>
          </a:xfrm>
          <a:prstGeom prst="rect">
            <a:avLst/>
          </a:prstGeom>
          <a:noFill/>
          <a:ln/>
        </p:spPr>
        <p:txBody>
          <a:bodyPr wrap="square" lIns="0" tIns="0" rIns="0" bIns="0" rtlCol="0" anchor="ctr"/>
          <a:lstStyle/>
          <a:p>
            <a:pPr algn="ctr" indent="0" marL="0">
              <a:buNone/>
            </a:pPr>
            <a:r>
              <a:rPr lang="en-US" sz="3000" b="1" dirty="0">
                <a:solidFill>
                  <a:schemeClr val="tx2"/>
                </a:solidFill>
                <a:latin typeface="Georgia" pitchFamily="34" charset="0"/>
                <a:ea typeface="Georgia" pitchFamily="34" charset="-122"/>
                <a:cs typeface="Georgia" pitchFamily="34" charset="-120"/>
              </a:rPr>
              <a:t>Same official language.</a:t>
            </a:r>
            <a:endParaRPr lang="en-US" sz="3000" dirty="0"/>
          </a:p>
        </p:txBody>
      </p:sp>
      <p:sp>
        <p:nvSpPr>
          <p:cNvPr id="5" name="Bubble 2"/>
          <p:cNvSpPr/>
          <p:nvPr/>
        </p:nvSpPr>
        <p:spPr>
          <a:xfrm>
            <a:off x="6400800" y="2377440"/>
            <a:ext cx="4937760" cy="2011680"/>
          </a:xfrm>
          <a:prstGeom prst="wedgeRoundRectCallout">
            <a:avLst/>
          </a:prstGeom>
          <a:solidFill>
            <a:srgbClr val="1E2B5C"/>
          </a:solidFill>
          <a:ln w="19050">
            <a:solidFill>
              <a:srgbClr val="1E2B5C"/>
            </a:solidFill>
            <a:prstDash val="solid"/>
          </a:ln>
        </p:spPr>
        <p:txBody>
          <a:bodyPr/>
          <a:p/>
        </p:txBody>
      </p:sp>
      <p:sp>
        <p:nvSpPr>
          <p:cNvPr id="6" name="Text 4"/>
          <p:cNvSpPr txBox="1"/>
          <p:nvPr/>
        </p:nvSpPr>
        <p:spPr>
          <a:xfrm>
            <a:off x="6583680" y="2468880"/>
            <a:ext cx="4572000" cy="1554480"/>
          </a:xfrm>
          <a:prstGeom prst="rect">
            <a:avLst/>
          </a:prstGeom>
          <a:noFill/>
          <a:ln/>
        </p:spPr>
        <p:txBody>
          <a:bodyPr wrap="square" lIns="0" tIns="0" rIns="0" bIns="0" rtlCol="0" anchor="ctr"/>
          <a:lstStyle/>
          <a:p>
            <a:pPr algn="ctr" indent="0" marL="0">
              <a:buNone/>
            </a:pPr>
            <a:r>
              <a:rPr lang="en-US" sz="3000" b="1" dirty="0">
                <a:solidFill>
                  <a:schemeClr val="bg1"/>
                </a:solidFill>
                <a:latin typeface="Georgia" pitchFamily="34" charset="0"/>
                <a:ea typeface="Georgia" pitchFamily="34" charset="-122"/>
                <a:cs typeface="Georgia" pitchFamily="34" charset="-120"/>
              </a:rPr>
              <a:t>Different rules of the conversation.</a:t>
            </a:r>
            <a:endParaRPr lang="en-US" sz="3000" dirty="0"/>
          </a:p>
        </p:txBody>
      </p:sp>
      <p:sp>
        <p:nvSpPr>
          <p:cNvPr id="7" name="Text 5"/>
          <p:cNvSpPr txBox="1"/>
          <p:nvPr/>
        </p:nvSpPr>
        <p:spPr>
          <a:xfrm>
            <a:off x="822960" y="4937760"/>
            <a:ext cx="10515600" cy="731520"/>
          </a:xfrm>
          <a:prstGeom prst="rect">
            <a:avLst/>
          </a:prstGeom>
          <a:noFill/>
          <a:ln/>
        </p:spPr>
        <p:txBody>
          <a:bodyPr wrap="square" lIns="0" tIns="0" rIns="0" bIns="0" rtlCol="0" anchor="t"/>
          <a:lstStyle/>
          <a:p>
            <a:pPr indent="0" marL="0">
              <a:buNone/>
            </a:pPr>
            <a:r>
              <a:rPr lang="en-US" sz="1800" dirty="0">
                <a:solidFill>
                  <a:schemeClr val="tx1"/>
                </a:solidFill>
              </a:rPr>
              <a:t>English is Nigeria's official language. Norms for greeting, refusing and deciding often differ from U.S. habits.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Saying it or implying it</a:t>
            </a:r>
            <a:endParaRPr lang="en-US" sz="3400" dirty="0"/>
          </a:p>
        </p:txBody>
      </p:sp>
      <p:sp>
        <p:nvSpPr>
          <p:cNvPr id="3" name="Shape 1"/>
          <p:cNvSpPr/>
          <p:nvPr/>
        </p:nvSpPr>
        <p:spPr>
          <a:xfrm>
            <a:off x="822960" y="2377440"/>
            <a:ext cx="10515600" cy="640080"/>
          </a:xfrm>
          <a:prstGeom prst="leftRightArrow">
            <a:avLst/>
          </a:prstGeom>
          <a:solidFill>
            <a:schemeClr val="accent5"/>
          </a:solidFill>
          <a:ln w="12700">
            <a:solidFill>
              <a:schemeClr val="accent5"/>
            </a:solidFill>
            <a:prstDash val="solid"/>
          </a:ln>
        </p:spPr>
        <p:txBody>
          <a:bodyPr/>
          <a:p/>
        </p:txBody>
      </p:sp>
      <p:sp>
        <p:nvSpPr>
          <p:cNvPr id="4" name="Text 2"/>
          <p:cNvSpPr txBox="1"/>
          <p:nvPr/>
        </p:nvSpPr>
        <p:spPr>
          <a:xfrm>
            <a:off x="822960" y="1691640"/>
            <a:ext cx="3657600" cy="457200"/>
          </a:xfrm>
          <a:prstGeom prst="rect">
            <a:avLst/>
          </a:prstGeom>
          <a:noFill/>
          <a:ln/>
        </p:spPr>
        <p:txBody>
          <a:bodyPr wrap="square" lIns="0" tIns="0" rIns="0" bIns="0" rtlCol="0" anchor="t"/>
          <a:lstStyle/>
          <a:p>
            <a:pPr indent="0" marL="0">
              <a:buNone/>
            </a:pPr>
            <a:r>
              <a:rPr lang="en-US" sz="2200" b="1" dirty="0">
                <a:solidFill>
                  <a:schemeClr val="tx2"/>
                </a:solidFill>
              </a:rPr>
              <a:t>Low-context</a:t>
            </a:r>
            <a:endParaRPr lang="en-US" sz="2200" dirty="0"/>
          </a:p>
        </p:txBody>
      </p:sp>
      <p:sp>
        <p:nvSpPr>
          <p:cNvPr id="5" name="Text 3"/>
          <p:cNvSpPr txBox="1"/>
          <p:nvPr/>
        </p:nvSpPr>
        <p:spPr>
          <a:xfrm>
            <a:off x="7680960" y="1691640"/>
            <a:ext cx="3657600" cy="457200"/>
          </a:xfrm>
          <a:prstGeom prst="rect">
            <a:avLst/>
          </a:prstGeom>
          <a:noFill/>
          <a:ln/>
        </p:spPr>
        <p:txBody>
          <a:bodyPr wrap="square" lIns="0" tIns="0" rIns="0" bIns="0" rtlCol="0" anchor="t"/>
          <a:lstStyle/>
          <a:p>
            <a:pPr algn="r" indent="0" marL="0">
              <a:buNone/>
            </a:pPr>
            <a:r>
              <a:rPr lang="en-US" sz="2200" b="1" dirty="0">
                <a:solidFill>
                  <a:schemeClr val="tx2"/>
                </a:solidFill>
              </a:rPr>
              <a:t>High-context</a:t>
            </a:r>
            <a:endParaRPr lang="en-US" sz="2200" dirty="0"/>
          </a:p>
        </p:txBody>
      </p:sp>
      <p:sp>
        <p:nvSpPr>
          <p:cNvPr id="6" name="Text 4"/>
          <p:cNvSpPr txBox="1"/>
          <p:nvPr/>
        </p:nvSpPr>
        <p:spPr>
          <a:xfrm>
            <a:off x="822960" y="3154680"/>
            <a:ext cx="4114800" cy="457200"/>
          </a:xfrm>
          <a:prstGeom prst="rect">
            <a:avLst/>
          </a:prstGeom>
          <a:noFill/>
          <a:ln/>
        </p:spPr>
        <p:txBody>
          <a:bodyPr wrap="square" lIns="0" tIns="0" rIns="0" bIns="0" rtlCol="0" anchor="t"/>
          <a:lstStyle/>
          <a:p>
            <a:pPr indent="0" marL="0">
              <a:buNone/>
            </a:pPr>
            <a:r>
              <a:rPr lang="en-US" sz="1600" dirty="0">
                <a:solidFill>
                  <a:schemeClr val="accent4"/>
                </a:solidFill>
              </a:rPr>
              <a:t>The words carry most of the meaning</a:t>
            </a:r>
            <a:endParaRPr lang="en-US" sz="1600" dirty="0"/>
          </a:p>
        </p:txBody>
      </p:sp>
      <p:sp>
        <p:nvSpPr>
          <p:cNvPr id="7" name="Text 5"/>
          <p:cNvSpPr txBox="1"/>
          <p:nvPr/>
        </p:nvSpPr>
        <p:spPr>
          <a:xfrm>
            <a:off x="6766560" y="3154680"/>
            <a:ext cx="4572000" cy="457200"/>
          </a:xfrm>
          <a:prstGeom prst="rect">
            <a:avLst/>
          </a:prstGeom>
          <a:noFill/>
          <a:ln/>
        </p:spPr>
        <p:txBody>
          <a:bodyPr wrap="square" lIns="0" tIns="0" rIns="0" bIns="0" rtlCol="0" anchor="t"/>
          <a:lstStyle/>
          <a:p>
            <a:pPr algn="r" indent="0" marL="0">
              <a:buNone/>
            </a:pPr>
            <a:r>
              <a:rPr lang="en-US" sz="1600" dirty="0">
                <a:solidFill>
                  <a:schemeClr val="accent4"/>
                </a:solidFill>
              </a:rPr>
              <a:t>Relationship, tone and setting carry more of it</a:t>
            </a:r>
            <a:endParaRPr lang="en-US" sz="1600" dirty="0"/>
          </a:p>
        </p:txBody>
      </p:sp>
      <p:sp>
        <p:nvSpPr>
          <p:cNvPr id="8" name="Shape 6"/>
          <p:cNvSpPr/>
          <p:nvPr/>
        </p:nvSpPr>
        <p:spPr>
          <a:xfrm>
            <a:off x="2834640" y="2468880"/>
            <a:ext cx="457200" cy="457200"/>
          </a:xfrm>
          <a:prstGeom prst="ellipse">
            <a:avLst/>
          </a:prstGeom>
          <a:solidFill>
            <a:schemeClr val="tx2"/>
          </a:solidFill>
          <a:ln w="25400">
            <a:solidFill>
              <a:schemeClr val="bg1"/>
            </a:solidFill>
            <a:prstDash val="solid"/>
          </a:ln>
        </p:spPr>
        <p:txBody>
          <a:bodyPr/>
          <a:p/>
        </p:txBody>
      </p:sp>
      <p:sp>
        <p:nvSpPr>
          <p:cNvPr id="9" name="Shape 7"/>
          <p:cNvSpPr/>
          <p:nvPr/>
        </p:nvSpPr>
        <p:spPr>
          <a:xfrm>
            <a:off x="8595360" y="2468880"/>
            <a:ext cx="457200" cy="457200"/>
          </a:xfrm>
          <a:prstGeom prst="ellipse">
            <a:avLst/>
          </a:prstGeom>
          <a:solidFill>
            <a:schemeClr val="accent1"/>
          </a:solidFill>
          <a:ln w="25400">
            <a:solidFill>
              <a:schemeClr val="bg1"/>
            </a:solidFill>
            <a:prstDash val="solid"/>
          </a:ln>
        </p:spPr>
        <p:txBody>
          <a:bodyPr/>
          <a:p/>
        </p:txBody>
      </p:sp>
      <p:sp>
        <p:nvSpPr>
          <p:cNvPr id="10" name="US marker"/>
          <p:cNvSpPr/>
          <p:nvPr/>
        </p:nvSpPr>
        <p:spPr>
          <a:xfrm>
            <a:off x="1463040" y="3886200"/>
            <a:ext cx="3291840" cy="822960"/>
          </a:xfrm>
          <a:prstGeom prst="roundRect">
            <a:avLst>
              <a:gd name="adj" fmla="val 13333"/>
            </a:avLst>
          </a:prstGeom>
          <a:solidFill>
            <a:schemeClr val="bg1"/>
          </a:solidFill>
          <a:ln w="12700">
            <a:solidFill>
              <a:schemeClr val="accent5"/>
            </a:solidFill>
            <a:prstDash val="solid"/>
          </a:ln>
        </p:spPr>
        <p:txBody>
          <a:bodyPr/>
          <a:p/>
        </p:txBody>
      </p:sp>
      <p:sp>
        <p:nvSpPr>
          <p:cNvPr id="11" name="Text 9"/>
          <p:cNvSpPr txBox="1"/>
          <p:nvPr/>
        </p:nvSpPr>
        <p:spPr>
          <a:xfrm>
            <a:off x="1463040" y="3886200"/>
            <a:ext cx="3291840" cy="822960"/>
          </a:xfrm>
          <a:prstGeom prst="rect">
            <a:avLst/>
          </a:prstGeom>
          <a:noFill/>
          <a:ln/>
        </p:spPr>
        <p:txBody>
          <a:bodyPr wrap="square" lIns="0" tIns="0" rIns="0" bIns="0" rtlCol="0" anchor="ctr"/>
          <a:lstStyle/>
          <a:p>
            <a:pPr algn="ctr" indent="0" marL="0">
              <a:buNone/>
            </a:pPr>
            <a:r>
              <a:rPr lang="en-US" sz="1800" b="1" dirty="0">
                <a:solidFill>
                  <a:schemeClr val="tx2"/>
                </a:solidFill>
              </a:rPr>
              <a:t>Much U.S. business</a:t>
            </a:r>
            <a:endParaRPr lang="en-US" sz="1800" dirty="0"/>
          </a:p>
        </p:txBody>
      </p:sp>
      <p:sp>
        <p:nvSpPr>
          <p:cNvPr id="12" name="Nigeria marker"/>
          <p:cNvSpPr/>
          <p:nvPr/>
        </p:nvSpPr>
        <p:spPr>
          <a:xfrm>
            <a:off x="7178040" y="3886200"/>
            <a:ext cx="3291840" cy="822960"/>
          </a:xfrm>
          <a:prstGeom prst="roundRect">
            <a:avLst>
              <a:gd name="adj" fmla="val 13333"/>
            </a:avLst>
          </a:prstGeom>
          <a:solidFill>
            <a:schemeClr val="bg1"/>
          </a:solidFill>
          <a:ln w="12700">
            <a:solidFill>
              <a:srgbClr val="D9962B"/>
            </a:solidFill>
            <a:prstDash val="solid"/>
          </a:ln>
        </p:spPr>
        <p:txBody>
          <a:bodyPr/>
          <a:p/>
        </p:txBody>
      </p:sp>
      <p:sp>
        <p:nvSpPr>
          <p:cNvPr id="13" name="Text 11"/>
          <p:cNvSpPr txBox="1"/>
          <p:nvPr/>
        </p:nvSpPr>
        <p:spPr>
          <a:xfrm>
            <a:off x="7178040" y="3886200"/>
            <a:ext cx="3291840" cy="822960"/>
          </a:xfrm>
          <a:prstGeom prst="rect">
            <a:avLst/>
          </a:prstGeom>
          <a:noFill/>
          <a:ln/>
        </p:spPr>
        <p:txBody>
          <a:bodyPr wrap="square" lIns="0" tIns="0" rIns="0" bIns="0" rtlCol="0" anchor="ctr"/>
          <a:lstStyle/>
          <a:p>
            <a:pPr algn="ctr" indent="0" marL="0">
              <a:buNone/>
            </a:pPr>
            <a:r>
              <a:rPr lang="en-US" sz="1800" b="1" dirty="0">
                <a:solidFill>
                  <a:schemeClr val="tx2"/>
                </a:solidFill>
              </a:rPr>
              <a:t>Many Nigerian business settings</a:t>
            </a:r>
            <a:endParaRPr lang="en-US" sz="1800" dirty="0"/>
          </a:p>
        </p:txBody>
      </p:sp>
      <p:sp>
        <p:nvSpPr>
          <p:cNvPr id="14" name="Text 12"/>
          <p:cNvSpPr txBox="1"/>
          <p:nvPr/>
        </p:nvSpPr>
        <p:spPr>
          <a:xfrm>
            <a:off x="822960" y="5166360"/>
            <a:ext cx="10515600" cy="457200"/>
          </a:xfrm>
          <a:prstGeom prst="rect">
            <a:avLst/>
          </a:prstGeom>
          <a:noFill/>
          <a:ln/>
        </p:spPr>
        <p:txBody>
          <a:bodyPr wrap="square" lIns="0" tIns="0" rIns="0" bIns="0" rtlCol="0" anchor="t"/>
          <a:lstStyle/>
          <a:p>
            <a:pPr indent="0" marL="0">
              <a:buNone/>
            </a:pPr>
            <a:r>
              <a:rPr lang="en-US" sz="1800" i="1" dirty="0">
                <a:solidFill>
                  <a:schemeClr val="tx2"/>
                </a:solidFill>
              </a:rPr>
              <a:t>Neither end is better. These are tendencies, not rules about any person.</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Guess the meaning</a:t>
            </a:r>
            <a:endParaRPr lang="en-US" sz="3400" dirty="0"/>
          </a:p>
        </p:txBody>
      </p:sp>
      <p:sp>
        <p:nvSpPr>
          <p:cNvPr id="3" name="Guess 1"/>
          <p:cNvSpPr/>
          <p:nvPr/>
        </p:nvSpPr>
        <p:spPr>
          <a:xfrm>
            <a:off x="640080" y="1828800"/>
            <a:ext cx="2560320" cy="1645920"/>
          </a:xfrm>
          <a:prstGeom prst="wedgeRoundRectCallout">
            <a:avLst/>
          </a:prstGeom>
          <a:solidFill>
            <a:srgbClr val="FFFFFF"/>
          </a:solidFill>
          <a:ln w="19050">
            <a:solidFill>
              <a:srgbClr val="1E2B5C"/>
            </a:solidFill>
            <a:prstDash val="solid"/>
          </a:ln>
        </p:spPr>
        <p:txBody>
          <a:bodyPr/>
          <a:p/>
        </p:txBody>
      </p:sp>
      <p:sp>
        <p:nvSpPr>
          <p:cNvPr id="4" name="Text 2"/>
          <p:cNvSpPr txBox="1"/>
          <p:nvPr/>
        </p:nvSpPr>
        <p:spPr>
          <a:xfrm>
            <a:off x="731520" y="1920240"/>
            <a:ext cx="2377440" cy="1188720"/>
          </a:xfrm>
          <a:prstGeom prst="rect">
            <a:avLst/>
          </a:prstGeom>
          <a:noFill/>
          <a:ln/>
        </p:spPr>
        <p:txBody>
          <a:bodyPr wrap="square" lIns="0" tIns="0" rIns="0" bIns="0" rtlCol="0" anchor="ctr"/>
          <a:lstStyle/>
          <a:p>
            <a:pPr algn="ctr" indent="0" marL="0">
              <a:buNone/>
            </a:pPr>
            <a:r>
              <a:rPr lang="en-US" sz="2400" b="1" dirty="0">
                <a:solidFill>
                  <a:schemeClr val="tx2"/>
                </a:solidFill>
                <a:latin typeface="Georgia" pitchFamily="34" charset="0"/>
                <a:ea typeface="Georgia" pitchFamily="34" charset="-122"/>
                <a:cs typeface="Georgia" pitchFamily="34" charset="-120"/>
              </a:rPr>
              <a:t>"I'm coming"</a:t>
            </a:r>
            <a:endParaRPr lang="en-US" sz="2400" dirty="0"/>
          </a:p>
        </p:txBody>
      </p:sp>
      <p:sp>
        <p:nvSpPr>
          <p:cNvPr id="5" name="Guess 2"/>
          <p:cNvSpPr/>
          <p:nvPr/>
        </p:nvSpPr>
        <p:spPr>
          <a:xfrm>
            <a:off x="3474720" y="1828800"/>
            <a:ext cx="2560320" cy="1645920"/>
          </a:xfrm>
          <a:prstGeom prst="wedgeRoundRectCallout">
            <a:avLst/>
          </a:prstGeom>
          <a:solidFill>
            <a:srgbClr val="1E2B5C"/>
          </a:solidFill>
          <a:ln w="19050">
            <a:solidFill>
              <a:srgbClr val="1E2B5C"/>
            </a:solidFill>
            <a:prstDash val="solid"/>
          </a:ln>
        </p:spPr>
        <p:txBody>
          <a:bodyPr/>
          <a:p/>
        </p:txBody>
      </p:sp>
      <p:sp>
        <p:nvSpPr>
          <p:cNvPr id="6" name="Text 4"/>
          <p:cNvSpPr txBox="1"/>
          <p:nvPr/>
        </p:nvSpPr>
        <p:spPr>
          <a:xfrm>
            <a:off x="3566160" y="1920240"/>
            <a:ext cx="2377440" cy="1188720"/>
          </a:xfrm>
          <a:prstGeom prst="rect">
            <a:avLst/>
          </a:prstGeom>
          <a:noFill/>
          <a:ln/>
        </p:spPr>
        <p:txBody>
          <a:bodyPr wrap="square" lIns="0" tIns="0" rIns="0" bIns="0" rtlCol="0" anchor="ctr"/>
          <a:lstStyle/>
          <a:p>
            <a:pPr algn="ctr" indent="0" marL="0">
              <a:buNone/>
            </a:pPr>
            <a:r>
              <a:rPr lang="en-US" sz="2400" b="1" dirty="0">
                <a:solidFill>
                  <a:schemeClr val="bg1"/>
                </a:solidFill>
                <a:latin typeface="Georgia" pitchFamily="34" charset="0"/>
                <a:ea typeface="Georgia" pitchFamily="34" charset="-122"/>
                <a:cs typeface="Georgia" pitchFamily="34" charset="-120"/>
              </a:rPr>
              <a:t>"Flash me"</a:t>
            </a:r>
            <a:endParaRPr lang="en-US" sz="2400" dirty="0"/>
          </a:p>
        </p:txBody>
      </p:sp>
      <p:sp>
        <p:nvSpPr>
          <p:cNvPr id="7" name="Guess 3"/>
          <p:cNvSpPr/>
          <p:nvPr/>
        </p:nvSpPr>
        <p:spPr>
          <a:xfrm>
            <a:off x="6309360" y="1828800"/>
            <a:ext cx="2560320" cy="1645920"/>
          </a:xfrm>
          <a:prstGeom prst="wedgeRoundRectCallout">
            <a:avLst/>
          </a:prstGeom>
          <a:solidFill>
            <a:srgbClr val="FFFFFF"/>
          </a:solidFill>
          <a:ln w="19050">
            <a:solidFill>
              <a:srgbClr val="1E2B5C"/>
            </a:solidFill>
            <a:prstDash val="solid"/>
          </a:ln>
        </p:spPr>
        <p:txBody>
          <a:bodyPr/>
          <a:p/>
        </p:txBody>
      </p:sp>
      <p:sp>
        <p:nvSpPr>
          <p:cNvPr id="8" name="Text 6"/>
          <p:cNvSpPr txBox="1"/>
          <p:nvPr/>
        </p:nvSpPr>
        <p:spPr>
          <a:xfrm>
            <a:off x="6400800" y="1920240"/>
            <a:ext cx="2377440" cy="1188720"/>
          </a:xfrm>
          <a:prstGeom prst="rect">
            <a:avLst/>
          </a:prstGeom>
          <a:noFill/>
          <a:ln/>
        </p:spPr>
        <p:txBody>
          <a:bodyPr wrap="square" lIns="0" tIns="0" rIns="0" bIns="0" rtlCol="0" anchor="ctr"/>
          <a:lstStyle/>
          <a:p>
            <a:pPr algn="ctr" indent="0" marL="0">
              <a:buNone/>
            </a:pPr>
            <a:r>
              <a:rPr lang="en-US" sz="2400" b="1" dirty="0">
                <a:solidFill>
                  <a:schemeClr val="tx2"/>
                </a:solidFill>
                <a:latin typeface="Georgia" pitchFamily="34" charset="0"/>
                <a:ea typeface="Georgia" pitchFamily="34" charset="-122"/>
                <a:cs typeface="Georgia" pitchFamily="34" charset="-120"/>
              </a:rPr>
              <a:t>"Next tomorrow"</a:t>
            </a:r>
            <a:endParaRPr lang="en-US" sz="2400" dirty="0"/>
          </a:p>
        </p:txBody>
      </p:sp>
      <p:sp>
        <p:nvSpPr>
          <p:cNvPr id="9" name="Guess 4"/>
          <p:cNvSpPr/>
          <p:nvPr/>
        </p:nvSpPr>
        <p:spPr>
          <a:xfrm>
            <a:off x="9144000" y="1828800"/>
            <a:ext cx="2560320" cy="1645920"/>
          </a:xfrm>
          <a:prstGeom prst="wedgeRoundRectCallout">
            <a:avLst/>
          </a:prstGeom>
          <a:solidFill>
            <a:srgbClr val="1E2B5C"/>
          </a:solidFill>
          <a:ln w="19050">
            <a:solidFill>
              <a:srgbClr val="1E2B5C"/>
            </a:solidFill>
            <a:prstDash val="solid"/>
          </a:ln>
        </p:spPr>
        <p:txBody>
          <a:bodyPr/>
          <a:p/>
        </p:txBody>
      </p:sp>
      <p:sp>
        <p:nvSpPr>
          <p:cNvPr id="10" name="Text 8"/>
          <p:cNvSpPr txBox="1"/>
          <p:nvPr/>
        </p:nvSpPr>
        <p:spPr>
          <a:xfrm>
            <a:off x="9235440" y="1920240"/>
            <a:ext cx="2377440" cy="1188720"/>
          </a:xfrm>
          <a:prstGeom prst="rect">
            <a:avLst/>
          </a:prstGeom>
          <a:noFill/>
          <a:ln/>
        </p:spPr>
        <p:txBody>
          <a:bodyPr wrap="square" lIns="0" tIns="0" rIns="0" bIns="0" rtlCol="0" anchor="ctr"/>
          <a:lstStyle/>
          <a:p>
            <a:pPr algn="ctr" indent="0" marL="0">
              <a:buNone/>
            </a:pPr>
            <a:r>
              <a:rPr lang="en-US" sz="2400" b="1" dirty="0">
                <a:solidFill>
                  <a:schemeClr val="bg1"/>
                </a:solidFill>
                <a:latin typeface="Georgia" pitchFamily="34" charset="0"/>
                <a:ea typeface="Georgia" pitchFamily="34" charset="-122"/>
                <a:cs typeface="Georgia" pitchFamily="34" charset="-120"/>
              </a:rPr>
              <a:t>"Sorry"</a:t>
            </a:r>
            <a:endParaRPr lang="en-US" sz="2400" dirty="0"/>
          </a:p>
        </p:txBody>
      </p:sp>
      <p:sp>
        <p:nvSpPr>
          <p:cNvPr id="11" name="Shape 9"/>
          <p:cNvSpPr/>
          <p:nvPr/>
        </p:nvSpPr>
        <p:spPr>
          <a:xfrm>
            <a:off x="822960" y="4251960"/>
            <a:ext cx="822960" cy="822960"/>
          </a:xfrm>
          <a:prstGeom prst="ellipse">
            <a:avLst/>
          </a:prstGeom>
          <a:solidFill>
            <a:srgbClr val="D9962B"/>
          </a:solidFill>
          <a:ln w="12700">
            <a:solidFill>
              <a:srgbClr val="D9962B"/>
            </a:solidFill>
            <a:prstDash val="solid"/>
          </a:ln>
        </p:spPr>
        <p:txBody>
          <a:bodyPr/>
          <a:p/>
        </p:txBody>
      </p:sp>
      <p:pic>
        <p:nvPicPr>
          <p:cNvPr id="12" name="Image 0" descr="preencoded.png">    </p:cNvPr>
          <p:cNvPicPr>
            <a:picLocks noChangeAspect="1"/>
          </p:cNvPicPr>
          <p:nvPr/>
        </p:nvPicPr>
        <p:blipFill>
          <a:blip r:embed="rId1"/>
          <a:stretch>
            <a:fillRect/>
          </a:stretch>
        </p:blipFill>
        <p:spPr>
          <a:xfrm>
            <a:off x="1028700" y="4457700"/>
            <a:ext cx="411480" cy="411480"/>
          </a:xfrm>
          <a:prstGeom prst="rect">
            <a:avLst/>
          </a:prstGeom>
        </p:spPr>
      </p:pic>
      <p:sp>
        <p:nvSpPr>
          <p:cNvPr id="13" name="Text 10"/>
          <p:cNvSpPr txBox="1"/>
          <p:nvPr/>
        </p:nvSpPr>
        <p:spPr>
          <a:xfrm>
            <a:off x="1874520" y="4297680"/>
            <a:ext cx="9418320" cy="731520"/>
          </a:xfrm>
          <a:prstGeom prst="rect">
            <a:avLst/>
          </a:prstGeom>
          <a:noFill/>
          <a:ln/>
        </p:spPr>
        <p:txBody>
          <a:bodyPr wrap="square" lIns="0" tIns="0" rIns="0" bIns="0" rtlCol="0" anchor="ctr"/>
          <a:lstStyle/>
          <a:p>
            <a:pPr indent="0" marL="0">
              <a:buNone/>
            </a:pPr>
            <a:r>
              <a:rPr lang="en-US" sz="2000" dirty="0">
                <a:solidFill>
                  <a:schemeClr val="tx1"/>
                </a:solidFill>
              </a:rPr>
              <a:t>Your table has 60 seconds to agree on what each one means in Nigerian English.</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Nigerian English: answer key</a:t>
            </a:r>
            <a:endParaRPr lang="en-US" sz="3400" dirty="0"/>
          </a:p>
        </p:txBody>
      </p:sp>
      <p:sp>
        <p:nvSpPr>
          <p:cNvPr id="3" name="Key 1"/>
          <p:cNvSpPr/>
          <p:nvPr/>
        </p:nvSpPr>
        <p:spPr>
          <a:xfrm>
            <a:off x="548640" y="1417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4" name="Text 2"/>
          <p:cNvSpPr txBox="1"/>
          <p:nvPr/>
        </p:nvSpPr>
        <p:spPr>
          <a:xfrm>
            <a:off x="777240" y="1417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"I'm coming"</a:t>
            </a:r>
            <a:endParaRPr lang="en-US" sz="1800" dirty="0"/>
          </a:p>
        </p:txBody>
      </p:sp>
      <p:sp>
        <p:nvSpPr>
          <p:cNvPr id="5" name="Text 3"/>
          <p:cNvSpPr txBox="1"/>
          <p:nvPr/>
        </p:nvSpPr>
        <p:spPr>
          <a:xfrm>
            <a:off x="2834640" y="1417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Please wait, I will be right back</a:t>
            </a:r>
            <a:endParaRPr lang="en-US" sz="1600" dirty="0"/>
          </a:p>
        </p:txBody>
      </p:sp>
      <p:sp>
        <p:nvSpPr>
          <p:cNvPr id="6" name="Key 2"/>
          <p:cNvSpPr/>
          <p:nvPr/>
        </p:nvSpPr>
        <p:spPr>
          <a:xfrm>
            <a:off x="6126480" y="1417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7" name="Text 5"/>
          <p:cNvSpPr txBox="1"/>
          <p:nvPr/>
        </p:nvSpPr>
        <p:spPr>
          <a:xfrm>
            <a:off x="6355080" y="1417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"Well done"</a:t>
            </a:r>
            <a:endParaRPr lang="en-US" sz="1800" dirty="0"/>
          </a:p>
        </p:txBody>
      </p:sp>
      <p:sp>
        <p:nvSpPr>
          <p:cNvPr id="8" name="Text 6"/>
          <p:cNvSpPr txBox="1"/>
          <p:nvPr/>
        </p:nvSpPr>
        <p:spPr>
          <a:xfrm>
            <a:off x="8412480" y="1417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A greeting to someone at work</a:t>
            </a:r>
            <a:endParaRPr lang="en-US" sz="1600" dirty="0"/>
          </a:p>
        </p:txBody>
      </p:sp>
      <p:sp>
        <p:nvSpPr>
          <p:cNvPr id="9" name="Key 3"/>
          <p:cNvSpPr/>
          <p:nvPr/>
        </p:nvSpPr>
        <p:spPr>
          <a:xfrm>
            <a:off x="548640" y="2560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10" name="Text 8"/>
          <p:cNvSpPr txBox="1"/>
          <p:nvPr/>
        </p:nvSpPr>
        <p:spPr>
          <a:xfrm>
            <a:off x="777240" y="2560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"Flash me"</a:t>
            </a:r>
            <a:endParaRPr lang="en-US" sz="1800" dirty="0"/>
          </a:p>
        </p:txBody>
      </p:sp>
      <p:sp>
        <p:nvSpPr>
          <p:cNvPr id="11" name="Text 9"/>
          <p:cNvSpPr txBox="1"/>
          <p:nvPr/>
        </p:nvSpPr>
        <p:spPr>
          <a:xfrm>
            <a:off x="2834640" y="2560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Give me a missed call</a:t>
            </a:r>
            <a:endParaRPr lang="en-US" sz="1600" dirty="0"/>
          </a:p>
        </p:txBody>
      </p:sp>
      <p:sp>
        <p:nvSpPr>
          <p:cNvPr id="12" name="Key 4"/>
          <p:cNvSpPr/>
          <p:nvPr/>
        </p:nvSpPr>
        <p:spPr>
          <a:xfrm>
            <a:off x="6126480" y="2560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13" name="Text 11"/>
          <p:cNvSpPr txBox="1"/>
          <p:nvPr/>
        </p:nvSpPr>
        <p:spPr>
          <a:xfrm>
            <a:off x="6355080" y="2560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"Next tomorrow"</a:t>
            </a:r>
            <a:endParaRPr lang="en-US" sz="1800" dirty="0"/>
          </a:p>
        </p:txBody>
      </p:sp>
      <p:sp>
        <p:nvSpPr>
          <p:cNvPr id="14" name="Text 12"/>
          <p:cNvSpPr txBox="1"/>
          <p:nvPr/>
        </p:nvSpPr>
        <p:spPr>
          <a:xfrm>
            <a:off x="8412480" y="2560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The day after tomorrow</a:t>
            </a:r>
            <a:endParaRPr lang="en-US" sz="1600" dirty="0"/>
          </a:p>
        </p:txBody>
      </p:sp>
      <p:sp>
        <p:nvSpPr>
          <p:cNvPr id="15" name="Key 5"/>
          <p:cNvSpPr/>
          <p:nvPr/>
        </p:nvSpPr>
        <p:spPr>
          <a:xfrm>
            <a:off x="548640" y="3703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16" name="Text 14"/>
          <p:cNvSpPr txBox="1"/>
          <p:nvPr/>
        </p:nvSpPr>
        <p:spPr>
          <a:xfrm>
            <a:off x="777240" y="3703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"How far?"</a:t>
            </a:r>
            <a:endParaRPr lang="en-US" sz="1800" dirty="0"/>
          </a:p>
        </p:txBody>
      </p:sp>
      <p:sp>
        <p:nvSpPr>
          <p:cNvPr id="17" name="Text 15"/>
          <p:cNvSpPr txBox="1"/>
          <p:nvPr/>
        </p:nvSpPr>
        <p:spPr>
          <a:xfrm>
            <a:off x="2834640" y="3703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How are you? What is the status? (informal)</a:t>
            </a:r>
            <a:endParaRPr lang="en-US" sz="1600" dirty="0"/>
          </a:p>
        </p:txBody>
      </p:sp>
      <p:sp>
        <p:nvSpPr>
          <p:cNvPr id="18" name="Key 6"/>
          <p:cNvSpPr/>
          <p:nvPr/>
        </p:nvSpPr>
        <p:spPr>
          <a:xfrm>
            <a:off x="6126480" y="3703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19" name="Text 17"/>
          <p:cNvSpPr txBox="1"/>
          <p:nvPr/>
        </p:nvSpPr>
        <p:spPr>
          <a:xfrm>
            <a:off x="6355080" y="3703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"Sorry"</a:t>
            </a:r>
            <a:endParaRPr lang="en-US" sz="1800" dirty="0"/>
          </a:p>
        </p:txBody>
      </p:sp>
      <p:sp>
        <p:nvSpPr>
          <p:cNvPr id="20" name="Text 18"/>
          <p:cNvSpPr txBox="1"/>
          <p:nvPr/>
        </p:nvSpPr>
        <p:spPr>
          <a:xfrm>
            <a:off x="8412480" y="3703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Sympathy, not an admission of fault</a:t>
            </a:r>
            <a:endParaRPr lang="en-US" sz="1600" dirty="0"/>
          </a:p>
        </p:txBody>
      </p:sp>
      <p:sp>
        <p:nvSpPr>
          <p:cNvPr id="21" name="Key 7"/>
          <p:cNvSpPr/>
          <p:nvPr/>
        </p:nvSpPr>
        <p:spPr>
          <a:xfrm>
            <a:off x="548640" y="4846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22" name="Text 20"/>
          <p:cNvSpPr txBox="1"/>
          <p:nvPr/>
        </p:nvSpPr>
        <p:spPr>
          <a:xfrm>
            <a:off x="777240" y="4846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"Go-slow"</a:t>
            </a:r>
            <a:endParaRPr lang="en-US" sz="1800" dirty="0"/>
          </a:p>
        </p:txBody>
      </p:sp>
      <p:sp>
        <p:nvSpPr>
          <p:cNvPr id="23" name="Text 21"/>
          <p:cNvSpPr txBox="1"/>
          <p:nvPr/>
        </p:nvSpPr>
        <p:spPr>
          <a:xfrm>
            <a:off x="2834640" y="4846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Traffic jam</a:t>
            </a:r>
            <a:endParaRPr lang="en-US" sz="1600" dirty="0"/>
          </a:p>
        </p:txBody>
      </p:sp>
      <p:sp>
        <p:nvSpPr>
          <p:cNvPr id="24" name="Key 8"/>
          <p:cNvSpPr/>
          <p:nvPr/>
        </p:nvSpPr>
        <p:spPr>
          <a:xfrm>
            <a:off x="6126480" y="4846320"/>
            <a:ext cx="5394960" cy="960120"/>
          </a:xfrm>
          <a:prstGeom prst="roundRect">
            <a:avLst>
              <a:gd name="adj" fmla="val 11429"/>
            </a:avLst>
          </a:prstGeom>
          <a:solidFill>
            <a:schemeClr val="bg1"/>
          </a:solidFill>
          <a:ln w="12700">
            <a:solidFill>
              <a:schemeClr val="accent5"/>
            </a:solidFill>
            <a:prstDash val="solid"/>
          </a:ln>
        </p:spPr>
        <p:txBody>
          <a:bodyPr/>
          <a:p/>
        </p:txBody>
      </p:sp>
      <p:sp>
        <p:nvSpPr>
          <p:cNvPr id="25" name="Text 23"/>
          <p:cNvSpPr txBox="1"/>
          <p:nvPr/>
        </p:nvSpPr>
        <p:spPr>
          <a:xfrm>
            <a:off x="6355080" y="4846320"/>
            <a:ext cx="2011680" cy="960120"/>
          </a:xfrm>
          <a:prstGeom prst="rect">
            <a:avLst/>
          </a:prstGeom>
          <a:noFill/>
          <a:ln/>
        </p:spPr>
        <p:txBody>
          <a:bodyPr wrap="square" lIns="0" tIns="0" rIns="0" bIns="0" rtlCol="0" anchor="ctr"/>
          <a:lstStyle/>
          <a:p>
            <a:pPr indent="0" marL="0">
              <a:buNone/>
            </a:pPr>
            <a:r>
              <a:rPr lang="en-US" sz="1800" b="1" dirty="0">
                <a:solidFill>
                  <a:schemeClr val="tx2"/>
                </a:solidFill>
              </a:rPr>
              <a:t>"Dash"</a:t>
            </a:r>
            <a:endParaRPr lang="en-US" sz="1800" dirty="0"/>
          </a:p>
        </p:txBody>
      </p:sp>
      <p:sp>
        <p:nvSpPr>
          <p:cNvPr id="26" name="Text 24"/>
          <p:cNvSpPr txBox="1"/>
          <p:nvPr/>
        </p:nvSpPr>
        <p:spPr>
          <a:xfrm>
            <a:off x="8412480" y="4846320"/>
            <a:ext cx="2971800" cy="960120"/>
          </a:xfrm>
          <a:prstGeom prst="rect">
            <a:avLst/>
          </a:prstGeom>
          <a:noFill/>
          <a:ln/>
        </p:spPr>
        <p:txBody>
          <a:bodyPr wrap="square" lIns="0" tIns="0" rIns="0" bIns="0" rtlCol="0" anchor="ctr"/>
          <a:lstStyle/>
          <a:p>
            <a:pPr indent="0" marL="0">
              <a:buNone/>
            </a:pPr>
            <a:r>
              <a:rPr lang="en-US" sz="1600" dirty="0">
                <a:solidFill>
                  <a:schemeClr val="tx1"/>
                </a:solidFill>
              </a:rPr>
              <a:t>A gift or tip</a:t>
            </a:r>
            <a:endParaRPr lang="en-US" sz="1600" dirty="0"/>
          </a:p>
        </p:txBody>
      </p:sp>
      <p:sp>
        <p:nvSpPr>
          <p:cNvPr id="27" name="Text 25"/>
          <p:cNvSpPr txBox="1"/>
          <p:nvPr/>
        </p:nvSpPr>
        <p:spPr>
          <a:xfrm>
            <a:off x="548640" y="5943600"/>
            <a:ext cx="10972800" cy="365760"/>
          </a:xfrm>
          <a:prstGeom prst="rect">
            <a:avLst/>
          </a:prstGeom>
          <a:noFill/>
          <a:ln/>
        </p:spPr>
        <p:txBody>
          <a:bodyPr wrap="square" lIns="0" tIns="0" rIns="0" bIns="0" rtlCol="0" anchor="t"/>
          <a:lstStyle/>
          <a:p>
            <a:pPr indent="0" marL="0">
              <a:buNone/>
            </a:pPr>
            <a:r>
              <a:rPr lang="en-US" sz="1500" i="1" dirty="0">
                <a:solidFill>
                  <a:schemeClr val="accent4"/>
                </a:solidFill>
              </a:rPr>
              <a:t>Nigerian English is a full variety of English, like British or American English.</a:t>
            </a:r>
            <a:endParaRPr lang="en-US" sz="15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Tendencies, not rules</a:t>
            </a:r>
            <a:endParaRPr lang="en-US" sz="3400" dirty="0"/>
          </a:p>
        </p:txBody>
      </p:sp>
      <p:sp>
        <p:nvSpPr>
          <p:cNvPr id="3" name="Tendency 1"/>
          <p:cNvSpPr/>
          <p:nvPr/>
        </p:nvSpPr>
        <p:spPr>
          <a:xfrm>
            <a:off x="548640" y="1554480"/>
            <a:ext cx="3520440" cy="3108960"/>
          </a:xfrm>
          <a:prstGeom prst="roundRect">
            <a:avLst>
              <a:gd name="adj" fmla="val 3529"/>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Shape 2"/>
          <p:cNvSpPr/>
          <p:nvPr/>
        </p:nvSpPr>
        <p:spPr>
          <a:xfrm>
            <a:off x="1874520" y="1828800"/>
            <a:ext cx="868680" cy="868680"/>
          </a:xfrm>
          <a:prstGeom prst="ellipse">
            <a:avLst/>
          </a:prstGeom>
          <a:solidFill>
            <a:srgbClr val="1E2B5C"/>
          </a:solidFill>
          <a:ln w="12700">
            <a:solidFill>
              <a:srgbClr val="1E2B5C"/>
            </a:solidFill>
            <a:prstDash val="solid"/>
          </a:ln>
        </p:spPr>
        <p:txBody>
          <a:bodyPr/>
          <a:p/>
        </p:txBody>
      </p:sp>
      <p:pic>
        <p:nvPicPr>
          <p:cNvPr id="5" name="Image 0" descr="preencoded.png">    </p:cNvPr>
          <p:cNvPicPr>
            <a:picLocks noChangeAspect="1"/>
          </p:cNvPicPr>
          <p:nvPr/>
        </p:nvPicPr>
        <p:blipFill>
          <a:blip r:embed="rId1"/>
          <a:stretch>
            <a:fillRect/>
          </a:stretch>
        </p:blipFill>
        <p:spPr>
          <a:xfrm>
            <a:off x="2091690" y="2045970"/>
            <a:ext cx="434340" cy="434340"/>
          </a:xfrm>
          <a:prstGeom prst="rect">
            <a:avLst/>
          </a:prstGeom>
        </p:spPr>
      </p:pic>
      <p:sp>
        <p:nvSpPr>
          <p:cNvPr id="6" name="Text 3"/>
          <p:cNvSpPr txBox="1"/>
          <p:nvPr/>
        </p:nvSpPr>
        <p:spPr>
          <a:xfrm>
            <a:off x="777240" y="2834640"/>
            <a:ext cx="3063240" cy="457200"/>
          </a:xfrm>
          <a:prstGeom prst="rect">
            <a:avLst/>
          </a:prstGeom>
          <a:noFill/>
          <a:ln/>
        </p:spPr>
        <p:txBody>
          <a:bodyPr wrap="square" lIns="0" tIns="0" rIns="0" bIns="0" rtlCol="0" anchor="t"/>
          <a:lstStyle/>
          <a:p>
            <a:pPr algn="ctr" indent="0" marL="0">
              <a:buNone/>
            </a:pPr>
            <a:r>
              <a:rPr lang="en-US" sz="2000" b="1" dirty="0">
                <a:solidFill>
                  <a:schemeClr val="tx2"/>
                </a:solidFill>
              </a:rPr>
              <a:t>500+ languages</a:t>
            </a:r>
            <a:endParaRPr lang="en-US" sz="2000" dirty="0"/>
          </a:p>
        </p:txBody>
      </p:sp>
      <p:sp>
        <p:nvSpPr>
          <p:cNvPr id="7" name="Text 4"/>
          <p:cNvSpPr txBox="1"/>
          <p:nvPr/>
        </p:nvSpPr>
        <p:spPr>
          <a:xfrm>
            <a:off x="777240" y="3337560"/>
            <a:ext cx="3063240" cy="1188720"/>
          </a:xfrm>
          <a:prstGeom prst="rect">
            <a:avLst/>
          </a:prstGeom>
          <a:noFill/>
          <a:ln/>
        </p:spPr>
        <p:txBody>
          <a:bodyPr wrap="square" lIns="0" tIns="0" rIns="0" bIns="0" rtlCol="0" anchor="t"/>
          <a:lstStyle/>
          <a:p>
            <a:pPr algn="ctr" indent="0" marL="0">
              <a:buNone/>
            </a:pPr>
            <a:r>
              <a:rPr lang="en-US" sz="1600" dirty="0">
                <a:solidFill>
                  <a:schemeClr val="tx1"/>
                </a:solidFill>
              </a:rPr>
              <a:t>Nigeria is home to more than 500 languages, including Hausa, Yoruba and Igbo.</a:t>
            </a:r>
            <a:endParaRPr lang="en-US" sz="1600" dirty="0"/>
          </a:p>
        </p:txBody>
      </p:sp>
      <p:sp>
        <p:nvSpPr>
          <p:cNvPr id="8" name="Tendency 2"/>
          <p:cNvSpPr/>
          <p:nvPr/>
        </p:nvSpPr>
        <p:spPr>
          <a:xfrm>
            <a:off x="4297680" y="1554480"/>
            <a:ext cx="3520440" cy="3108960"/>
          </a:xfrm>
          <a:prstGeom prst="roundRect">
            <a:avLst>
              <a:gd name="adj" fmla="val 3529"/>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9" name="Shape 6"/>
          <p:cNvSpPr/>
          <p:nvPr/>
        </p:nvSpPr>
        <p:spPr>
          <a:xfrm>
            <a:off x="5623560" y="1828800"/>
            <a:ext cx="868680" cy="868680"/>
          </a:xfrm>
          <a:prstGeom prst="ellipse">
            <a:avLst/>
          </a:prstGeom>
          <a:solidFill>
            <a:srgbClr val="1E2B5C"/>
          </a:solidFill>
          <a:ln w="12700">
            <a:solidFill>
              <a:srgbClr val="1E2B5C"/>
            </a:solidFill>
            <a:prstDash val="solid"/>
          </a:ln>
        </p:spPr>
        <p:txBody>
          <a:bodyPr/>
          <a:p/>
        </p:txBody>
      </p:sp>
      <p:pic>
        <p:nvPicPr>
          <p:cNvPr id="10" name="Image 1" descr="preencoded.png">    </p:cNvPr>
          <p:cNvPicPr>
            <a:picLocks noChangeAspect="1"/>
          </p:cNvPicPr>
          <p:nvPr/>
        </p:nvPicPr>
        <p:blipFill>
          <a:blip r:embed="rId2"/>
          <a:stretch>
            <a:fillRect/>
          </a:stretch>
        </p:blipFill>
        <p:spPr>
          <a:xfrm>
            <a:off x="5840730" y="2045970"/>
            <a:ext cx="434340" cy="434340"/>
          </a:xfrm>
          <a:prstGeom prst="rect">
            <a:avLst/>
          </a:prstGeom>
        </p:spPr>
      </p:pic>
      <p:sp>
        <p:nvSpPr>
          <p:cNvPr id="11" name="Text 7"/>
          <p:cNvSpPr txBox="1"/>
          <p:nvPr/>
        </p:nvSpPr>
        <p:spPr>
          <a:xfrm>
            <a:off x="4526280" y="2834640"/>
            <a:ext cx="3063240" cy="457200"/>
          </a:xfrm>
          <a:prstGeom prst="rect">
            <a:avLst/>
          </a:prstGeom>
          <a:noFill/>
          <a:ln/>
        </p:spPr>
        <p:txBody>
          <a:bodyPr wrap="square" lIns="0" tIns="0" rIns="0" bIns="0" rtlCol="0" anchor="t"/>
          <a:lstStyle/>
          <a:p>
            <a:pPr algn="ctr" indent="0" marL="0">
              <a:buNone/>
            </a:pPr>
            <a:r>
              <a:rPr lang="en-US" sz="2000" b="1" dirty="0">
                <a:solidFill>
                  <a:schemeClr val="tx2"/>
                </a:solidFill>
              </a:rPr>
              <a:t>North and south differ</a:t>
            </a:r>
            <a:endParaRPr lang="en-US" sz="2000" dirty="0"/>
          </a:p>
        </p:txBody>
      </p:sp>
      <p:sp>
        <p:nvSpPr>
          <p:cNvPr id="12" name="Text 8"/>
          <p:cNvSpPr txBox="1"/>
          <p:nvPr/>
        </p:nvSpPr>
        <p:spPr>
          <a:xfrm>
            <a:off x="4526280" y="3337560"/>
            <a:ext cx="3063240" cy="1188720"/>
          </a:xfrm>
          <a:prstGeom prst="rect">
            <a:avLst/>
          </a:prstGeom>
          <a:noFill/>
          <a:ln/>
        </p:spPr>
        <p:txBody>
          <a:bodyPr wrap="square" lIns="0" tIns="0" rIns="0" bIns="0" rtlCol="0" anchor="t"/>
          <a:lstStyle/>
          <a:p>
            <a:pPr algn="ctr" indent="0" marL="0">
              <a:buNone/>
            </a:pPr>
            <a:r>
              <a:rPr lang="en-US" sz="1600" dirty="0">
                <a:solidFill>
                  <a:schemeClr val="tx1"/>
                </a:solidFill>
              </a:rPr>
              <a:t>Language, religion and business style vary by region; Lagos has its own fast pace.</a:t>
            </a:r>
            <a:endParaRPr lang="en-US" sz="1600" dirty="0"/>
          </a:p>
        </p:txBody>
      </p:sp>
      <p:sp>
        <p:nvSpPr>
          <p:cNvPr id="13" name="Tendency 3"/>
          <p:cNvSpPr/>
          <p:nvPr/>
        </p:nvSpPr>
        <p:spPr>
          <a:xfrm>
            <a:off x="8046720" y="1554480"/>
            <a:ext cx="3520440" cy="3108960"/>
          </a:xfrm>
          <a:prstGeom prst="roundRect">
            <a:avLst>
              <a:gd name="adj" fmla="val 3529"/>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4" name="Shape 10"/>
          <p:cNvSpPr/>
          <p:nvPr/>
        </p:nvSpPr>
        <p:spPr>
          <a:xfrm>
            <a:off x="9372600" y="1828800"/>
            <a:ext cx="868680" cy="868680"/>
          </a:xfrm>
          <a:prstGeom prst="ellipse">
            <a:avLst/>
          </a:prstGeom>
          <a:solidFill>
            <a:srgbClr val="1E2B5C"/>
          </a:solidFill>
          <a:ln w="12700">
            <a:solidFill>
              <a:srgbClr val="1E2B5C"/>
            </a:solidFill>
            <a:prstDash val="solid"/>
          </a:ln>
        </p:spPr>
        <p:txBody>
          <a:bodyPr/>
          <a:p/>
        </p:txBody>
      </p:sp>
      <p:pic>
        <p:nvPicPr>
          <p:cNvPr id="15" name="Image 2" descr="preencoded.png">    </p:cNvPr>
          <p:cNvPicPr>
            <a:picLocks noChangeAspect="1"/>
          </p:cNvPicPr>
          <p:nvPr/>
        </p:nvPicPr>
        <p:blipFill>
          <a:blip r:embed="rId3"/>
          <a:stretch>
            <a:fillRect/>
          </a:stretch>
        </p:blipFill>
        <p:spPr>
          <a:xfrm>
            <a:off x="9589770" y="2045970"/>
            <a:ext cx="434340" cy="434340"/>
          </a:xfrm>
          <a:prstGeom prst="rect">
            <a:avLst/>
          </a:prstGeom>
        </p:spPr>
      </p:pic>
      <p:sp>
        <p:nvSpPr>
          <p:cNvPr id="16" name="Text 11"/>
          <p:cNvSpPr txBox="1"/>
          <p:nvPr/>
        </p:nvSpPr>
        <p:spPr>
          <a:xfrm>
            <a:off x="8275320" y="2834640"/>
            <a:ext cx="3063240" cy="457200"/>
          </a:xfrm>
          <a:prstGeom prst="rect">
            <a:avLst/>
          </a:prstGeom>
          <a:noFill/>
          <a:ln/>
        </p:spPr>
        <p:txBody>
          <a:bodyPr wrap="square" lIns="0" tIns="0" rIns="0" bIns="0" rtlCol="0" anchor="t"/>
          <a:lstStyle/>
          <a:p>
            <a:pPr algn="ctr" indent="0" marL="0">
              <a:buNone/>
            </a:pPr>
            <a:r>
              <a:rPr lang="en-US" sz="2000" b="1" dirty="0">
                <a:solidFill>
                  <a:schemeClr val="tx2"/>
                </a:solidFill>
              </a:rPr>
              <a:t>Every person is an individual</a:t>
            </a:r>
            <a:endParaRPr lang="en-US" sz="2000" dirty="0"/>
          </a:p>
        </p:txBody>
      </p:sp>
      <p:sp>
        <p:nvSpPr>
          <p:cNvPr id="17" name="Text 12"/>
          <p:cNvSpPr txBox="1"/>
          <p:nvPr/>
        </p:nvSpPr>
        <p:spPr>
          <a:xfrm>
            <a:off x="8275320" y="3337560"/>
            <a:ext cx="3063240" cy="1188720"/>
          </a:xfrm>
          <a:prstGeom prst="rect">
            <a:avLst/>
          </a:prstGeom>
          <a:noFill/>
          <a:ln/>
        </p:spPr>
        <p:txBody>
          <a:bodyPr wrap="square" lIns="0" tIns="0" rIns="0" bIns="0" rtlCol="0" anchor="t"/>
          <a:lstStyle/>
          <a:p>
            <a:pPr algn="ctr" indent="0" marL="0">
              <a:buNone/>
            </a:pPr>
            <a:r>
              <a:rPr lang="en-US" sz="1600" dirty="0">
                <a:solidFill>
                  <a:schemeClr val="tx1"/>
                </a:solidFill>
              </a:rPr>
              <a:t>Many business people have studied or worked abroad and adapt their style.</a:t>
            </a:r>
            <a:endParaRPr lang="en-US" sz="1600" dirty="0"/>
          </a:p>
        </p:txBody>
      </p:sp>
      <p:sp>
        <p:nvSpPr>
          <p:cNvPr id="18" name="Text 13"/>
          <p:cNvSpPr txBox="1"/>
          <p:nvPr/>
        </p:nvSpPr>
        <p:spPr>
          <a:xfrm>
            <a:off x="548640" y="5029200"/>
            <a:ext cx="11064240" cy="548640"/>
          </a:xfrm>
          <a:prstGeom prst="rect">
            <a:avLst/>
          </a:prstGeom>
          <a:noFill/>
          <a:ln/>
        </p:spPr>
        <p:txBody>
          <a:bodyPr wrap="square" lIns="0" tIns="0" rIns="0" bIns="0" rtlCol="0" anchor="t"/>
          <a:lstStyle/>
          <a:p>
            <a:pPr indent="0" marL="0">
              <a:buNone/>
            </a:pPr>
            <a:r>
              <a:rPr lang="en-US" sz="1900" b="1" dirty="0">
                <a:solidFill>
                  <a:schemeClr val="tx2"/>
                </a:solidFill>
              </a:rPr>
              <a:t>Use what you learn as a starting point. Then watch, ask and adjust to the person in front of you.</a:t>
            </a:r>
            <a:endParaRPr lang="en-US" sz="19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Greet before business</a:t>
            </a:r>
            <a:endParaRPr lang="en-US" sz="3400" dirty="0"/>
          </a:p>
        </p:txBody>
      </p:sp>
      <p:sp>
        <p:nvSpPr>
          <p:cNvPr id="3" name="Before card"/>
          <p:cNvSpPr/>
          <p:nvPr/>
        </p:nvSpPr>
        <p:spPr>
          <a:xfrm>
            <a:off x="548640" y="1554480"/>
            <a:ext cx="5394960" cy="3017520"/>
          </a:xfrm>
          <a:prstGeom prst="roundRect">
            <a:avLst>
              <a:gd name="adj" fmla="val 3636"/>
            </a:avLst>
          </a:prstGeom>
          <a:solidFill>
            <a:srgbClr val="F8ECE8"/>
          </a:solidFill>
          <a:ln w="12700">
            <a:solidFill>
              <a:srgbClr val="B5472F"/>
            </a:solidFill>
            <a:prstDash val="solid"/>
          </a:ln>
          <a:effectLst>
            <a:outerShdw sx="100000" sy="100000" kx="0" ky="0" algn="bl" rotWithShape="0" blurRad="76200" dist="25400" dir="5400000">
              <a:srgbClr val="161A23">
                <a:alpha val="8000"/>
              </a:srgbClr>
            </a:outerShdw>
          </a:effectLst>
        </p:spPr>
        <p:txBody>
          <a:bodyPr/>
          <a:p/>
        </p:txBody>
      </p:sp>
      <p:sp>
        <p:nvSpPr>
          <p:cNvPr id="4" name="Text 2"/>
          <p:cNvSpPr txBox="1"/>
          <p:nvPr/>
        </p:nvSpPr>
        <p:spPr>
          <a:xfrm>
            <a:off x="822960" y="1737360"/>
            <a:ext cx="2743200" cy="365760"/>
          </a:xfrm>
          <a:prstGeom prst="rect">
            <a:avLst/>
          </a:prstGeom>
          <a:noFill/>
          <a:ln/>
        </p:spPr>
        <p:txBody>
          <a:bodyPr wrap="square" lIns="0" tIns="0" rIns="0" bIns="0" rtlCol="0" anchor="t"/>
          <a:lstStyle/>
          <a:p>
            <a:pPr indent="0" marL="0">
              <a:buNone/>
            </a:pPr>
            <a:r>
              <a:rPr lang="en-US" sz="1400" b="1" spc="200" kern="0" dirty="0">
                <a:solidFill>
                  <a:schemeClr val="accent3"/>
                </a:solidFill>
              </a:rPr>
              <a:t>BEFORE</a:t>
            </a:r>
            <a:endParaRPr lang="en-US" sz="1400" dirty="0"/>
          </a:p>
        </p:txBody>
      </p:sp>
      <p:sp>
        <p:nvSpPr>
          <p:cNvPr id="5" name="Text 3"/>
          <p:cNvSpPr txBox="1"/>
          <p:nvPr/>
        </p:nvSpPr>
        <p:spPr>
          <a:xfrm>
            <a:off x="822960" y="2240280"/>
            <a:ext cx="4846320" cy="2011680"/>
          </a:xfrm>
          <a:prstGeom prst="rect">
            <a:avLst/>
          </a:prstGeom>
          <a:noFill/>
          <a:ln/>
        </p:spPr>
        <p:txBody>
          <a:bodyPr wrap="square" lIns="0" tIns="0" rIns="0" bIns="0" rtlCol="0" anchor="t"/>
          <a:lstStyle/>
          <a:p>
            <a:pPr indent="0" marL="0">
              <a:buNone/>
            </a:pPr>
            <a:r>
              <a:rPr lang="en-US" sz="2400" dirty="0">
                <a:solidFill>
                  <a:schemeClr val="tx1"/>
                </a:solidFill>
                <a:latin typeface="Georgia" pitchFamily="34" charset="0"/>
                <a:ea typeface="Georgia" pitchFamily="34" charset="-122"/>
                <a:cs typeface="Georgia" pitchFamily="34" charset="-120"/>
              </a:rPr>
              <a:t>"Please send the signed contract today."</a:t>
            </a:r>
            <a:endParaRPr lang="en-US" sz="2400" dirty="0"/>
          </a:p>
        </p:txBody>
      </p:sp>
      <p:sp>
        <p:nvSpPr>
          <p:cNvPr id="6" name="After card"/>
          <p:cNvSpPr/>
          <p:nvPr/>
        </p:nvSpPr>
        <p:spPr>
          <a:xfrm>
            <a:off x="6217920" y="1554480"/>
            <a:ext cx="5394960" cy="3017520"/>
          </a:xfrm>
          <a:prstGeom prst="roundRect">
            <a:avLst>
              <a:gd name="adj" fmla="val 3636"/>
            </a:avLst>
          </a:prstGeom>
          <a:solidFill>
            <a:srgbClr val="E7F3EE"/>
          </a:solidFill>
          <a:ln w="12700">
            <a:solidFill>
              <a:srgbClr val="13795B"/>
            </a:solidFill>
            <a:prstDash val="solid"/>
          </a:ln>
          <a:effectLst>
            <a:outerShdw sx="100000" sy="100000" kx="0" ky="0" algn="bl" rotWithShape="0" blurRad="76200" dist="25400" dir="5400000">
              <a:srgbClr val="161A23">
                <a:alpha val="8000"/>
              </a:srgbClr>
            </a:outerShdw>
          </a:effectLst>
        </p:spPr>
        <p:txBody>
          <a:bodyPr/>
          <a:p/>
        </p:txBody>
      </p:sp>
      <p:sp>
        <p:nvSpPr>
          <p:cNvPr id="7" name="Text 5"/>
          <p:cNvSpPr txBox="1"/>
          <p:nvPr/>
        </p:nvSpPr>
        <p:spPr>
          <a:xfrm>
            <a:off x="6492240" y="1737360"/>
            <a:ext cx="2743200" cy="365760"/>
          </a:xfrm>
          <a:prstGeom prst="rect">
            <a:avLst/>
          </a:prstGeom>
          <a:noFill/>
          <a:ln/>
        </p:spPr>
        <p:txBody>
          <a:bodyPr wrap="square" lIns="0" tIns="0" rIns="0" bIns="0" rtlCol="0" anchor="t"/>
          <a:lstStyle/>
          <a:p>
            <a:pPr indent="0" marL="0">
              <a:buNone/>
            </a:pPr>
            <a:r>
              <a:rPr lang="en-US" sz="1400" b="1" spc="200" kern="0" dirty="0">
                <a:solidFill>
                  <a:schemeClr val="accent2"/>
                </a:solidFill>
              </a:rPr>
              <a:t>AFTER</a:t>
            </a:r>
            <a:endParaRPr lang="en-US" sz="1400" dirty="0"/>
          </a:p>
        </p:txBody>
      </p:sp>
      <p:sp>
        <p:nvSpPr>
          <p:cNvPr id="8" name="Text 6"/>
          <p:cNvSpPr txBox="1"/>
          <p:nvPr/>
        </p:nvSpPr>
        <p:spPr>
          <a:xfrm>
            <a:off x="6492240" y="2240280"/>
            <a:ext cx="4846320" cy="2194560"/>
          </a:xfrm>
          <a:prstGeom prst="rect">
            <a:avLst/>
          </a:prstGeom>
          <a:noFill/>
          <a:ln/>
        </p:spPr>
        <p:txBody>
          <a:bodyPr wrap="square" lIns="0" tIns="0" rIns="0" bIns="0" rtlCol="0" anchor="t"/>
          <a:lstStyle/>
          <a:p>
            <a:pPr indent="0" marL="0">
              <a:buNone/>
            </a:pPr>
            <a:r>
              <a:rPr lang="en-US" sz="2200" dirty="0">
                <a:solidFill>
                  <a:schemeClr val="tx1"/>
                </a:solidFill>
                <a:latin typeface="Georgia" pitchFamily="34" charset="0"/>
                <a:ea typeface="Georgia" pitchFamily="34" charset="-122"/>
                <a:cs typeface="Georgia" pitchFamily="34" charset="-120"/>
              </a:rPr>
              <a:t>"Good morning, Mr. Bello. I hope you are well. When convenient, could you send the signed contract?"</a:t>
            </a:r>
            <a:endParaRPr lang="en-US" sz="2200" dirty="0"/>
          </a:p>
        </p:txBody>
      </p:sp>
      <p:sp>
        <p:nvSpPr>
          <p:cNvPr id="9" name="Text 7"/>
          <p:cNvSpPr txBox="1"/>
          <p:nvPr/>
        </p:nvSpPr>
        <p:spPr>
          <a:xfrm>
            <a:off x="548640" y="4937760"/>
            <a:ext cx="11064240" cy="822960"/>
          </a:xfrm>
          <a:prstGeom prst="rect">
            <a:avLst/>
          </a:prstGeom>
          <a:noFill/>
          <a:ln/>
        </p:spPr>
        <p:txBody>
          <a:bodyPr wrap="square" lIns="0" tIns="0" rIns="0" bIns="0" rtlCol="0" anchor="t"/>
          <a:lstStyle/>
          <a:p>
            <a:pPr indent="0" marL="0">
              <a:buNone/>
            </a:pPr>
            <a:r>
              <a:rPr lang="en-US" sz="1800" dirty="0">
                <a:solidFill>
                  <a:schemeClr val="tx1"/>
                </a:solidFill>
              </a:rPr>
              <a:t>In many Nigerian business settings, opening with business can read as cold or rushed. A greeting and a courtesy line signal respect.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Titles and surnames</a:t>
            </a:r>
            <a:endParaRPr lang="en-US" sz="3400" dirty="0"/>
          </a:p>
        </p:txBody>
      </p:sp>
      <p:sp>
        <p:nvSpPr>
          <p:cNvPr id="3" name="Title Dr."/>
          <p:cNvSpPr/>
          <p:nvPr/>
        </p:nvSpPr>
        <p:spPr>
          <a:xfrm>
            <a:off x="548640" y="1554480"/>
            <a:ext cx="2606040" cy="1325880"/>
          </a:xfrm>
          <a:prstGeom prst="roundRect">
            <a:avLst>
              <a:gd name="adj" fmla="val 827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Text 2"/>
          <p:cNvSpPr txBox="1"/>
          <p:nvPr/>
        </p:nvSpPr>
        <p:spPr>
          <a:xfrm>
            <a:off x="548640" y="1691640"/>
            <a:ext cx="2606040" cy="594360"/>
          </a:xfrm>
          <a:prstGeom prst="rect">
            <a:avLst/>
          </a:prstGeom>
          <a:noFill/>
          <a:ln/>
        </p:spPr>
        <p:txBody>
          <a:bodyPr wrap="square" lIns="0" tIns="0" rIns="0" bIns="0" rtlCol="0" anchor="t"/>
          <a:lstStyle/>
          <a:p>
            <a:pPr algn="ctr" indent="0" marL="0">
              <a:buNone/>
            </a:pPr>
            <a:r>
              <a:rPr lang="en-US" sz="2800" b="1" dirty="0">
                <a:solidFill>
                  <a:schemeClr val="tx2"/>
                </a:solidFill>
                <a:latin typeface="Georgia" pitchFamily="34" charset="0"/>
                <a:ea typeface="Georgia" pitchFamily="34" charset="-122"/>
                <a:cs typeface="Georgia" pitchFamily="34" charset="-120"/>
              </a:rPr>
              <a:t>Dr.</a:t>
            </a:r>
            <a:endParaRPr lang="en-US" sz="2800" dirty="0"/>
          </a:p>
        </p:txBody>
      </p:sp>
      <p:sp>
        <p:nvSpPr>
          <p:cNvPr id="5" name="Text 3"/>
          <p:cNvSpPr txBox="1"/>
          <p:nvPr/>
        </p:nvSpPr>
        <p:spPr>
          <a:xfrm>
            <a:off x="640080" y="2286000"/>
            <a:ext cx="2423160" cy="457200"/>
          </a:xfrm>
          <a:prstGeom prst="rect">
            <a:avLst/>
          </a:prstGeom>
          <a:noFill/>
          <a:ln/>
        </p:spPr>
        <p:txBody>
          <a:bodyPr wrap="square" lIns="0" tIns="0" rIns="0" bIns="0" rtlCol="0" anchor="t"/>
          <a:lstStyle/>
          <a:p>
            <a:pPr algn="ctr" indent="0" marL="0">
              <a:buNone/>
            </a:pPr>
            <a:r>
              <a:rPr lang="en-US" sz="1400" dirty="0">
                <a:solidFill>
                  <a:schemeClr val="accent4"/>
                </a:solidFill>
              </a:rPr>
              <a:t>Doctor</a:t>
            </a:r>
            <a:endParaRPr lang="en-US" sz="1400" dirty="0"/>
          </a:p>
        </p:txBody>
      </p:sp>
      <p:sp>
        <p:nvSpPr>
          <p:cNvPr id="6" name="Title Engr."/>
          <p:cNvSpPr/>
          <p:nvPr/>
        </p:nvSpPr>
        <p:spPr>
          <a:xfrm>
            <a:off x="3360420" y="1554480"/>
            <a:ext cx="2606040" cy="1325880"/>
          </a:xfrm>
          <a:prstGeom prst="roundRect">
            <a:avLst>
              <a:gd name="adj" fmla="val 827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7" name="Text 5"/>
          <p:cNvSpPr txBox="1"/>
          <p:nvPr/>
        </p:nvSpPr>
        <p:spPr>
          <a:xfrm>
            <a:off x="3360420" y="1691640"/>
            <a:ext cx="2606040" cy="594360"/>
          </a:xfrm>
          <a:prstGeom prst="rect">
            <a:avLst/>
          </a:prstGeom>
          <a:noFill/>
          <a:ln/>
        </p:spPr>
        <p:txBody>
          <a:bodyPr wrap="square" lIns="0" tIns="0" rIns="0" bIns="0" rtlCol="0" anchor="t"/>
          <a:lstStyle/>
          <a:p>
            <a:pPr algn="ctr" indent="0" marL="0">
              <a:buNone/>
            </a:pPr>
            <a:r>
              <a:rPr lang="en-US" sz="2800" b="1" dirty="0">
                <a:solidFill>
                  <a:schemeClr val="tx2"/>
                </a:solidFill>
                <a:latin typeface="Georgia" pitchFamily="34" charset="0"/>
                <a:ea typeface="Georgia" pitchFamily="34" charset="-122"/>
                <a:cs typeface="Georgia" pitchFamily="34" charset="-120"/>
              </a:rPr>
              <a:t>Engr.</a:t>
            </a:r>
            <a:endParaRPr lang="en-US" sz="2800" dirty="0"/>
          </a:p>
        </p:txBody>
      </p:sp>
      <p:sp>
        <p:nvSpPr>
          <p:cNvPr id="8" name="Text 6"/>
          <p:cNvSpPr txBox="1"/>
          <p:nvPr/>
        </p:nvSpPr>
        <p:spPr>
          <a:xfrm>
            <a:off x="3451860" y="2286000"/>
            <a:ext cx="2423160" cy="457200"/>
          </a:xfrm>
          <a:prstGeom prst="rect">
            <a:avLst/>
          </a:prstGeom>
          <a:noFill/>
          <a:ln/>
        </p:spPr>
        <p:txBody>
          <a:bodyPr wrap="square" lIns="0" tIns="0" rIns="0" bIns="0" rtlCol="0" anchor="t"/>
          <a:lstStyle/>
          <a:p>
            <a:pPr algn="ctr" indent="0" marL="0">
              <a:buNone/>
            </a:pPr>
            <a:r>
              <a:rPr lang="en-US" sz="1400" dirty="0">
                <a:solidFill>
                  <a:schemeClr val="accent4"/>
                </a:solidFill>
              </a:rPr>
              <a:t>Engineer</a:t>
            </a:r>
            <a:endParaRPr lang="en-US" sz="1400" dirty="0"/>
          </a:p>
        </p:txBody>
      </p:sp>
      <p:sp>
        <p:nvSpPr>
          <p:cNvPr id="9" name="Title Barr."/>
          <p:cNvSpPr/>
          <p:nvPr/>
        </p:nvSpPr>
        <p:spPr>
          <a:xfrm>
            <a:off x="6172200" y="1554480"/>
            <a:ext cx="2606040" cy="1325880"/>
          </a:xfrm>
          <a:prstGeom prst="roundRect">
            <a:avLst>
              <a:gd name="adj" fmla="val 827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0" name="Text 8"/>
          <p:cNvSpPr txBox="1"/>
          <p:nvPr/>
        </p:nvSpPr>
        <p:spPr>
          <a:xfrm>
            <a:off x="6172200" y="1691640"/>
            <a:ext cx="2606040" cy="594360"/>
          </a:xfrm>
          <a:prstGeom prst="rect">
            <a:avLst/>
          </a:prstGeom>
          <a:noFill/>
          <a:ln/>
        </p:spPr>
        <p:txBody>
          <a:bodyPr wrap="square" lIns="0" tIns="0" rIns="0" bIns="0" rtlCol="0" anchor="t"/>
          <a:lstStyle/>
          <a:p>
            <a:pPr algn="ctr" indent="0" marL="0">
              <a:buNone/>
            </a:pPr>
            <a:r>
              <a:rPr lang="en-US" sz="2800" b="1" dirty="0">
                <a:solidFill>
                  <a:schemeClr val="tx2"/>
                </a:solidFill>
                <a:latin typeface="Georgia" pitchFamily="34" charset="0"/>
                <a:ea typeface="Georgia" pitchFamily="34" charset="-122"/>
                <a:cs typeface="Georgia" pitchFamily="34" charset="-120"/>
              </a:rPr>
              <a:t>Barr.</a:t>
            </a:r>
            <a:endParaRPr lang="en-US" sz="2800" dirty="0"/>
          </a:p>
        </p:txBody>
      </p:sp>
      <p:sp>
        <p:nvSpPr>
          <p:cNvPr id="11" name="Text 9"/>
          <p:cNvSpPr txBox="1"/>
          <p:nvPr/>
        </p:nvSpPr>
        <p:spPr>
          <a:xfrm>
            <a:off x="6263640" y="2286000"/>
            <a:ext cx="2423160" cy="457200"/>
          </a:xfrm>
          <a:prstGeom prst="rect">
            <a:avLst/>
          </a:prstGeom>
          <a:noFill/>
          <a:ln/>
        </p:spPr>
        <p:txBody>
          <a:bodyPr wrap="square" lIns="0" tIns="0" rIns="0" bIns="0" rtlCol="0" anchor="t"/>
          <a:lstStyle/>
          <a:p>
            <a:pPr algn="ctr" indent="0" marL="0">
              <a:buNone/>
            </a:pPr>
            <a:r>
              <a:rPr lang="en-US" sz="1400" dirty="0">
                <a:solidFill>
                  <a:schemeClr val="accent4"/>
                </a:solidFill>
              </a:rPr>
              <a:t>Barrister</a:t>
            </a:r>
            <a:endParaRPr lang="en-US" sz="1400" dirty="0"/>
          </a:p>
        </p:txBody>
      </p:sp>
      <p:sp>
        <p:nvSpPr>
          <p:cNvPr id="12" name="Title Arc."/>
          <p:cNvSpPr/>
          <p:nvPr/>
        </p:nvSpPr>
        <p:spPr>
          <a:xfrm>
            <a:off x="8983980" y="1554480"/>
            <a:ext cx="2606040" cy="1325880"/>
          </a:xfrm>
          <a:prstGeom prst="roundRect">
            <a:avLst>
              <a:gd name="adj" fmla="val 827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3" name="Text 11"/>
          <p:cNvSpPr txBox="1"/>
          <p:nvPr/>
        </p:nvSpPr>
        <p:spPr>
          <a:xfrm>
            <a:off x="8983980" y="1691640"/>
            <a:ext cx="2606040" cy="594360"/>
          </a:xfrm>
          <a:prstGeom prst="rect">
            <a:avLst/>
          </a:prstGeom>
          <a:noFill/>
          <a:ln/>
        </p:spPr>
        <p:txBody>
          <a:bodyPr wrap="square" lIns="0" tIns="0" rIns="0" bIns="0" rtlCol="0" anchor="t"/>
          <a:lstStyle/>
          <a:p>
            <a:pPr algn="ctr" indent="0" marL="0">
              <a:buNone/>
            </a:pPr>
            <a:r>
              <a:rPr lang="en-US" sz="2800" b="1" dirty="0">
                <a:solidFill>
                  <a:schemeClr val="tx2"/>
                </a:solidFill>
                <a:latin typeface="Georgia" pitchFamily="34" charset="0"/>
                <a:ea typeface="Georgia" pitchFamily="34" charset="-122"/>
                <a:cs typeface="Georgia" pitchFamily="34" charset="-120"/>
              </a:rPr>
              <a:t>Arc.</a:t>
            </a:r>
            <a:endParaRPr lang="en-US" sz="2800" dirty="0"/>
          </a:p>
        </p:txBody>
      </p:sp>
      <p:sp>
        <p:nvSpPr>
          <p:cNvPr id="14" name="Text 12"/>
          <p:cNvSpPr txBox="1"/>
          <p:nvPr/>
        </p:nvSpPr>
        <p:spPr>
          <a:xfrm>
            <a:off x="9075420" y="2286000"/>
            <a:ext cx="2423160" cy="457200"/>
          </a:xfrm>
          <a:prstGeom prst="rect">
            <a:avLst/>
          </a:prstGeom>
          <a:noFill/>
          <a:ln/>
        </p:spPr>
        <p:txBody>
          <a:bodyPr wrap="square" lIns="0" tIns="0" rIns="0" bIns="0" rtlCol="0" anchor="t"/>
          <a:lstStyle/>
          <a:p>
            <a:pPr algn="ctr" indent="0" marL="0">
              <a:buNone/>
            </a:pPr>
            <a:r>
              <a:rPr lang="en-US" sz="1400" dirty="0">
                <a:solidFill>
                  <a:schemeClr val="accent4"/>
                </a:solidFill>
              </a:rPr>
              <a:t>Architect</a:t>
            </a:r>
            <a:endParaRPr lang="en-US" sz="1400" dirty="0"/>
          </a:p>
        </p:txBody>
      </p:sp>
      <p:sp>
        <p:nvSpPr>
          <p:cNvPr id="15" name="Title Chief"/>
          <p:cNvSpPr/>
          <p:nvPr/>
        </p:nvSpPr>
        <p:spPr>
          <a:xfrm>
            <a:off x="548640" y="3154680"/>
            <a:ext cx="2606040" cy="1325880"/>
          </a:xfrm>
          <a:prstGeom prst="roundRect">
            <a:avLst>
              <a:gd name="adj" fmla="val 827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6" name="Text 14"/>
          <p:cNvSpPr txBox="1"/>
          <p:nvPr/>
        </p:nvSpPr>
        <p:spPr>
          <a:xfrm>
            <a:off x="548640" y="3291840"/>
            <a:ext cx="2606040" cy="594360"/>
          </a:xfrm>
          <a:prstGeom prst="rect">
            <a:avLst/>
          </a:prstGeom>
          <a:noFill/>
          <a:ln/>
        </p:spPr>
        <p:txBody>
          <a:bodyPr wrap="square" lIns="0" tIns="0" rIns="0" bIns="0" rtlCol="0" anchor="t"/>
          <a:lstStyle/>
          <a:p>
            <a:pPr algn="ctr" indent="0" marL="0">
              <a:buNone/>
            </a:pPr>
            <a:r>
              <a:rPr lang="en-US" sz="2800" b="1" dirty="0">
                <a:solidFill>
                  <a:schemeClr val="tx2"/>
                </a:solidFill>
                <a:latin typeface="Georgia" pitchFamily="34" charset="0"/>
                <a:ea typeface="Georgia" pitchFamily="34" charset="-122"/>
                <a:cs typeface="Georgia" pitchFamily="34" charset="-120"/>
              </a:rPr>
              <a:t>Chief</a:t>
            </a:r>
            <a:endParaRPr lang="en-US" sz="2800" dirty="0"/>
          </a:p>
        </p:txBody>
      </p:sp>
      <p:sp>
        <p:nvSpPr>
          <p:cNvPr id="17" name="Text 15"/>
          <p:cNvSpPr txBox="1"/>
          <p:nvPr/>
        </p:nvSpPr>
        <p:spPr>
          <a:xfrm>
            <a:off x="640080" y="3886200"/>
            <a:ext cx="2423160" cy="457200"/>
          </a:xfrm>
          <a:prstGeom prst="rect">
            <a:avLst/>
          </a:prstGeom>
          <a:noFill/>
          <a:ln/>
        </p:spPr>
        <p:txBody>
          <a:bodyPr wrap="square" lIns="0" tIns="0" rIns="0" bIns="0" rtlCol="0" anchor="t"/>
          <a:lstStyle/>
          <a:p>
            <a:pPr algn="ctr" indent="0" marL="0">
              <a:buNone/>
            </a:pPr>
            <a:r>
              <a:rPr lang="en-US" sz="1400" dirty="0">
                <a:solidFill>
                  <a:schemeClr val="accent4"/>
                </a:solidFill>
              </a:rPr>
              <a:t>Traditional title</a:t>
            </a:r>
            <a:endParaRPr lang="en-US" sz="1400" dirty="0"/>
          </a:p>
        </p:txBody>
      </p:sp>
      <p:sp>
        <p:nvSpPr>
          <p:cNvPr id="18" name="Title Alhaji"/>
          <p:cNvSpPr/>
          <p:nvPr/>
        </p:nvSpPr>
        <p:spPr>
          <a:xfrm>
            <a:off x="3360420" y="3154680"/>
            <a:ext cx="2606040" cy="1325880"/>
          </a:xfrm>
          <a:prstGeom prst="roundRect">
            <a:avLst>
              <a:gd name="adj" fmla="val 827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9" name="Text 17"/>
          <p:cNvSpPr txBox="1"/>
          <p:nvPr/>
        </p:nvSpPr>
        <p:spPr>
          <a:xfrm>
            <a:off x="3360420" y="3291840"/>
            <a:ext cx="2606040" cy="594360"/>
          </a:xfrm>
          <a:prstGeom prst="rect">
            <a:avLst/>
          </a:prstGeom>
          <a:noFill/>
          <a:ln/>
        </p:spPr>
        <p:txBody>
          <a:bodyPr wrap="square" lIns="0" tIns="0" rIns="0" bIns="0" rtlCol="0" anchor="t"/>
          <a:lstStyle/>
          <a:p>
            <a:pPr algn="ctr" indent="0" marL="0">
              <a:buNone/>
            </a:pPr>
            <a:r>
              <a:rPr lang="en-US" sz="2800" b="1" dirty="0">
                <a:solidFill>
                  <a:schemeClr val="tx2"/>
                </a:solidFill>
                <a:latin typeface="Georgia" pitchFamily="34" charset="0"/>
                <a:ea typeface="Georgia" pitchFamily="34" charset="-122"/>
                <a:cs typeface="Georgia" pitchFamily="34" charset="-120"/>
              </a:rPr>
              <a:t>Alhaji</a:t>
            </a:r>
            <a:endParaRPr lang="en-US" sz="2800" dirty="0"/>
          </a:p>
        </p:txBody>
      </p:sp>
      <p:sp>
        <p:nvSpPr>
          <p:cNvPr id="20" name="Text 18"/>
          <p:cNvSpPr txBox="1"/>
          <p:nvPr/>
        </p:nvSpPr>
        <p:spPr>
          <a:xfrm>
            <a:off x="3451860" y="3886200"/>
            <a:ext cx="2423160" cy="457200"/>
          </a:xfrm>
          <a:prstGeom prst="rect">
            <a:avLst/>
          </a:prstGeom>
          <a:noFill/>
          <a:ln/>
        </p:spPr>
        <p:txBody>
          <a:bodyPr wrap="square" lIns="0" tIns="0" rIns="0" bIns="0" rtlCol="0" anchor="t"/>
          <a:lstStyle/>
          <a:p>
            <a:pPr algn="ctr" indent="0" marL="0">
              <a:buNone/>
            </a:pPr>
            <a:r>
              <a:rPr lang="en-US" sz="1400" dirty="0">
                <a:solidFill>
                  <a:schemeClr val="accent4"/>
                </a:solidFill>
              </a:rPr>
              <a:t>Man who has made the Hajj</a:t>
            </a:r>
            <a:endParaRPr lang="en-US" sz="1400" dirty="0"/>
          </a:p>
        </p:txBody>
      </p:sp>
      <p:sp>
        <p:nvSpPr>
          <p:cNvPr id="21" name="Title Alhaja"/>
          <p:cNvSpPr/>
          <p:nvPr/>
        </p:nvSpPr>
        <p:spPr>
          <a:xfrm>
            <a:off x="6172200" y="3154680"/>
            <a:ext cx="2606040" cy="1325880"/>
          </a:xfrm>
          <a:prstGeom prst="roundRect">
            <a:avLst>
              <a:gd name="adj" fmla="val 827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22" name="Text 20"/>
          <p:cNvSpPr txBox="1"/>
          <p:nvPr/>
        </p:nvSpPr>
        <p:spPr>
          <a:xfrm>
            <a:off x="6172200" y="3291840"/>
            <a:ext cx="2606040" cy="594360"/>
          </a:xfrm>
          <a:prstGeom prst="rect">
            <a:avLst/>
          </a:prstGeom>
          <a:noFill/>
          <a:ln/>
        </p:spPr>
        <p:txBody>
          <a:bodyPr wrap="square" lIns="0" tIns="0" rIns="0" bIns="0" rtlCol="0" anchor="t"/>
          <a:lstStyle/>
          <a:p>
            <a:pPr algn="ctr" indent="0" marL="0">
              <a:buNone/>
            </a:pPr>
            <a:r>
              <a:rPr lang="en-US" sz="2800" b="1" dirty="0">
                <a:solidFill>
                  <a:schemeClr val="tx2"/>
                </a:solidFill>
                <a:latin typeface="Georgia" pitchFamily="34" charset="0"/>
                <a:ea typeface="Georgia" pitchFamily="34" charset="-122"/>
                <a:cs typeface="Georgia" pitchFamily="34" charset="-120"/>
              </a:rPr>
              <a:t>Alhaja</a:t>
            </a:r>
            <a:endParaRPr lang="en-US" sz="2800" dirty="0"/>
          </a:p>
        </p:txBody>
      </p:sp>
      <p:sp>
        <p:nvSpPr>
          <p:cNvPr id="23" name="Text 21"/>
          <p:cNvSpPr txBox="1"/>
          <p:nvPr/>
        </p:nvSpPr>
        <p:spPr>
          <a:xfrm>
            <a:off x="6263640" y="3886200"/>
            <a:ext cx="2423160" cy="457200"/>
          </a:xfrm>
          <a:prstGeom prst="rect">
            <a:avLst/>
          </a:prstGeom>
          <a:noFill/>
          <a:ln/>
        </p:spPr>
        <p:txBody>
          <a:bodyPr wrap="square" lIns="0" tIns="0" rIns="0" bIns="0" rtlCol="0" anchor="t"/>
          <a:lstStyle/>
          <a:p>
            <a:pPr algn="ctr" indent="0" marL="0">
              <a:buNone/>
            </a:pPr>
            <a:r>
              <a:rPr lang="en-US" sz="1400" dirty="0">
                <a:solidFill>
                  <a:schemeClr val="accent4"/>
                </a:solidFill>
              </a:rPr>
              <a:t>Woman who has made the Hajj</a:t>
            </a:r>
            <a:endParaRPr lang="en-US" sz="1400" dirty="0"/>
          </a:p>
        </p:txBody>
      </p:sp>
      <p:sp>
        <p:nvSpPr>
          <p:cNvPr id="24" name="Title rule"/>
          <p:cNvSpPr/>
          <p:nvPr/>
        </p:nvSpPr>
        <p:spPr>
          <a:xfrm>
            <a:off x="8983980" y="3154680"/>
            <a:ext cx="2606040" cy="1325880"/>
          </a:xfrm>
          <a:prstGeom prst="roundRect">
            <a:avLst>
              <a:gd name="adj" fmla="val 8276"/>
            </a:avLst>
          </a:prstGeom>
          <a:solidFill>
            <a:srgbClr val="1E2B5C"/>
          </a:solidFill>
          <a:ln w="12700">
            <a:solidFill>
              <a:srgbClr val="1E2B5C"/>
            </a:solidFill>
            <a:prstDash val="solid"/>
          </a:ln>
          <a:effectLst>
            <a:outerShdw sx="100000" sy="100000" kx="0" ky="0" algn="bl" rotWithShape="0" blurRad="76200" dist="25400" dir="5400000">
              <a:srgbClr val="161A23">
                <a:alpha val="8000"/>
              </a:srgbClr>
            </a:outerShdw>
          </a:effectLst>
        </p:spPr>
        <p:txBody>
          <a:bodyPr/>
          <a:p/>
        </p:txBody>
      </p:sp>
      <p:sp>
        <p:nvSpPr>
          <p:cNvPr id="25" name="Text 23"/>
          <p:cNvSpPr txBox="1"/>
          <p:nvPr/>
        </p:nvSpPr>
        <p:spPr>
          <a:xfrm>
            <a:off x="9075420" y="3154680"/>
            <a:ext cx="2423160" cy="1325880"/>
          </a:xfrm>
          <a:prstGeom prst="rect">
            <a:avLst/>
          </a:prstGeom>
          <a:noFill/>
          <a:ln/>
        </p:spPr>
        <p:txBody>
          <a:bodyPr wrap="square" lIns="0" tIns="0" rIns="0" bIns="0" rtlCol="0" anchor="ctr"/>
          <a:lstStyle/>
          <a:p>
            <a:pPr algn="ctr" indent="0" marL="0">
              <a:buNone/>
            </a:pPr>
            <a:r>
              <a:rPr lang="en-US" sz="1600" b="1" dirty="0">
                <a:solidFill>
                  <a:schemeClr val="bg1"/>
                </a:solidFill>
              </a:rPr>
              <a:t>Use until invited to use first names</a:t>
            </a:r>
            <a:endParaRPr lang="en-US" sz="1600" dirty="0"/>
          </a:p>
        </p:txBody>
      </p:sp>
      <p:sp>
        <p:nvSpPr>
          <p:cNvPr id="26" name="Text 24"/>
          <p:cNvSpPr txBox="1"/>
          <p:nvPr/>
        </p:nvSpPr>
        <p:spPr>
          <a:xfrm>
            <a:off x="548640" y="4983480"/>
            <a:ext cx="11064240" cy="822960"/>
          </a:xfrm>
          <a:prstGeom prst="rect">
            <a:avLst/>
          </a:prstGeom>
          <a:noFill/>
          <a:ln/>
        </p:spPr>
        <p:txBody>
          <a:bodyPr wrap="square" lIns="0" tIns="0" rIns="0" bIns="0" rtlCol="0" anchor="t"/>
          <a:lstStyle/>
          <a:p>
            <a:pPr indent="0" marL="0">
              <a:buNone/>
            </a:pPr>
            <a:r>
              <a:rPr lang="en-US" sz="1800" dirty="0">
                <a:solidFill>
                  <a:schemeClr val="tx1"/>
                </a:solidFill>
              </a:rPr>
              <a:t>Titles often reflect real achievement and are used in everyday business. Age and seniority also shape who speaks first.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Relationship before transaction</a:t>
            </a:r>
            <a:endParaRPr lang="en-US" sz="3400" dirty="0"/>
          </a:p>
        </p:txBody>
      </p:sp>
      <p:sp>
        <p:nvSpPr>
          <p:cNvPr id="3" name="Step 1"/>
          <p:cNvSpPr/>
          <p:nvPr/>
        </p:nvSpPr>
        <p:spPr>
          <a:xfrm>
            <a:off x="548640" y="1645920"/>
            <a:ext cx="3383280" cy="2926080"/>
          </a:xfrm>
          <a:prstGeom prst="roundRect">
            <a:avLst>
              <a:gd name="adj" fmla="val 375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Shape 2"/>
          <p:cNvSpPr/>
          <p:nvPr/>
        </p:nvSpPr>
        <p:spPr>
          <a:xfrm>
            <a:off x="1828800" y="1920240"/>
            <a:ext cx="822960" cy="822960"/>
          </a:xfrm>
          <a:prstGeom prst="ellipse">
            <a:avLst/>
          </a:prstGeom>
          <a:solidFill>
            <a:srgbClr val="1E2B5C"/>
          </a:solidFill>
          <a:ln w="12700">
            <a:solidFill>
              <a:srgbClr val="1E2B5C"/>
            </a:solidFill>
            <a:prstDash val="solid"/>
          </a:ln>
        </p:spPr>
        <p:txBody>
          <a:bodyPr/>
          <a:p/>
        </p:txBody>
      </p:sp>
      <p:pic>
        <p:nvPicPr>
          <p:cNvPr id="5" name="Image 0" descr="preencoded.png">    </p:cNvPr>
          <p:cNvPicPr>
            <a:picLocks noChangeAspect="1"/>
          </p:cNvPicPr>
          <p:nvPr/>
        </p:nvPicPr>
        <p:blipFill>
          <a:blip r:embed="rId1"/>
          <a:stretch>
            <a:fillRect/>
          </a:stretch>
        </p:blipFill>
        <p:spPr>
          <a:xfrm>
            <a:off x="2034540" y="2125980"/>
            <a:ext cx="411480" cy="411480"/>
          </a:xfrm>
          <a:prstGeom prst="rect">
            <a:avLst/>
          </a:prstGeom>
        </p:spPr>
      </p:pic>
      <p:sp>
        <p:nvSpPr>
          <p:cNvPr id="6" name="Text 3"/>
          <p:cNvSpPr txBox="1"/>
          <p:nvPr/>
        </p:nvSpPr>
        <p:spPr>
          <a:xfrm>
            <a:off x="777240" y="2880360"/>
            <a:ext cx="2926080" cy="457200"/>
          </a:xfrm>
          <a:prstGeom prst="rect">
            <a:avLst/>
          </a:prstGeom>
          <a:noFill/>
          <a:ln/>
        </p:spPr>
        <p:txBody>
          <a:bodyPr wrap="square" lIns="0" tIns="0" rIns="0" bIns="0" rtlCol="0" anchor="t"/>
          <a:lstStyle/>
          <a:p>
            <a:pPr algn="ctr" indent="0" marL="0">
              <a:buNone/>
            </a:pPr>
            <a:r>
              <a:rPr lang="en-US" sz="2000" b="1" dirty="0">
                <a:solidFill>
                  <a:schemeClr val="tx2"/>
                </a:solidFill>
              </a:rPr>
              <a:t>Call or video first</a:t>
            </a:r>
            <a:endParaRPr lang="en-US" sz="2000" dirty="0"/>
          </a:p>
        </p:txBody>
      </p:sp>
      <p:sp>
        <p:nvSpPr>
          <p:cNvPr id="7" name="Text 4"/>
          <p:cNvSpPr txBox="1"/>
          <p:nvPr/>
        </p:nvSpPr>
        <p:spPr>
          <a:xfrm>
            <a:off x="777240" y="3383280"/>
            <a:ext cx="2926080" cy="1005840"/>
          </a:xfrm>
          <a:prstGeom prst="rect">
            <a:avLst/>
          </a:prstGeom>
          <a:noFill/>
          <a:ln/>
        </p:spPr>
        <p:txBody>
          <a:bodyPr wrap="square" lIns="0" tIns="0" rIns="0" bIns="0" rtlCol="0" anchor="t"/>
          <a:lstStyle/>
          <a:p>
            <a:pPr algn="ctr" indent="0" marL="0">
              <a:buNone/>
            </a:pPr>
            <a:r>
              <a:rPr lang="en-US" sz="1600" dirty="0">
                <a:solidFill>
                  <a:schemeClr val="tx1"/>
                </a:solidFill>
              </a:rPr>
              <a:t>A voice or face carries weight that email alone does not.</a:t>
            </a:r>
            <a:endParaRPr lang="en-US" sz="1600" dirty="0"/>
          </a:p>
        </p:txBody>
      </p:sp>
      <p:sp>
        <p:nvSpPr>
          <p:cNvPr id="8" name="Shape 5"/>
          <p:cNvSpPr/>
          <p:nvPr/>
        </p:nvSpPr>
        <p:spPr>
          <a:xfrm>
            <a:off x="4005072" y="2926080"/>
            <a:ext cx="274320" cy="365760"/>
          </a:xfrm>
          <a:prstGeom prst="rightArrow">
            <a:avLst/>
          </a:prstGeom>
          <a:solidFill>
            <a:schemeClr val="accent1"/>
          </a:solidFill>
          <a:ln w="12700">
            <a:solidFill>
              <a:schemeClr val="accent1"/>
            </a:solidFill>
            <a:prstDash val="solid"/>
          </a:ln>
        </p:spPr>
        <p:txBody>
          <a:bodyPr/>
          <a:p/>
        </p:txBody>
      </p:sp>
      <p:sp>
        <p:nvSpPr>
          <p:cNvPr id="9" name="Step 2"/>
          <p:cNvSpPr/>
          <p:nvPr/>
        </p:nvSpPr>
        <p:spPr>
          <a:xfrm>
            <a:off x="4343400" y="1645920"/>
            <a:ext cx="3383280" cy="2926080"/>
          </a:xfrm>
          <a:prstGeom prst="roundRect">
            <a:avLst>
              <a:gd name="adj" fmla="val 375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0" name="Shape 7"/>
          <p:cNvSpPr/>
          <p:nvPr/>
        </p:nvSpPr>
        <p:spPr>
          <a:xfrm>
            <a:off x="5623560" y="1920240"/>
            <a:ext cx="822960" cy="822960"/>
          </a:xfrm>
          <a:prstGeom prst="ellipse">
            <a:avLst/>
          </a:prstGeom>
          <a:solidFill>
            <a:srgbClr val="1E2B5C"/>
          </a:solidFill>
          <a:ln w="12700">
            <a:solidFill>
              <a:srgbClr val="1E2B5C"/>
            </a:solidFill>
            <a:prstDash val="solid"/>
          </a:ln>
        </p:spPr>
        <p:txBody>
          <a:bodyPr/>
          <a:p/>
        </p:txBody>
      </p:sp>
      <p:pic>
        <p:nvPicPr>
          <p:cNvPr id="11" name="Image 1" descr="preencoded.png">    </p:cNvPr>
          <p:cNvPicPr>
            <a:picLocks noChangeAspect="1"/>
          </p:cNvPicPr>
          <p:nvPr/>
        </p:nvPicPr>
        <p:blipFill>
          <a:blip r:embed="rId2"/>
          <a:stretch>
            <a:fillRect/>
          </a:stretch>
        </p:blipFill>
        <p:spPr>
          <a:xfrm>
            <a:off x="5829300" y="2125980"/>
            <a:ext cx="411480" cy="411480"/>
          </a:xfrm>
          <a:prstGeom prst="rect">
            <a:avLst/>
          </a:prstGeom>
        </p:spPr>
      </p:pic>
      <p:sp>
        <p:nvSpPr>
          <p:cNvPr id="12" name="Text 8"/>
          <p:cNvSpPr txBox="1"/>
          <p:nvPr/>
        </p:nvSpPr>
        <p:spPr>
          <a:xfrm>
            <a:off x="4572000" y="2880360"/>
            <a:ext cx="2926080" cy="457200"/>
          </a:xfrm>
          <a:prstGeom prst="rect">
            <a:avLst/>
          </a:prstGeom>
          <a:noFill/>
          <a:ln/>
        </p:spPr>
        <p:txBody>
          <a:bodyPr wrap="square" lIns="0" tIns="0" rIns="0" bIns="0" rtlCol="0" anchor="t"/>
          <a:lstStyle/>
          <a:p>
            <a:pPr algn="ctr" indent="0" marL="0">
              <a:buNone/>
            </a:pPr>
            <a:r>
              <a:rPr lang="en-US" sz="2000" b="1" dirty="0">
                <a:solidFill>
                  <a:schemeClr val="tx2"/>
                </a:solidFill>
              </a:rPr>
              <a:t>Several conversations</a:t>
            </a:r>
            <a:endParaRPr lang="en-US" sz="2000" dirty="0"/>
          </a:p>
        </p:txBody>
      </p:sp>
      <p:sp>
        <p:nvSpPr>
          <p:cNvPr id="13" name="Text 9"/>
          <p:cNvSpPr txBox="1"/>
          <p:nvPr/>
        </p:nvSpPr>
        <p:spPr>
          <a:xfrm>
            <a:off x="4572000" y="3383280"/>
            <a:ext cx="2926080" cy="1005840"/>
          </a:xfrm>
          <a:prstGeom prst="rect">
            <a:avLst/>
          </a:prstGeom>
          <a:noFill/>
          <a:ln/>
        </p:spPr>
        <p:txBody>
          <a:bodyPr wrap="square" lIns="0" tIns="0" rIns="0" bIns="0" rtlCol="0" anchor="t"/>
          <a:lstStyle/>
          <a:p>
            <a:pPr algn="ctr" indent="0" marL="0">
              <a:buNone/>
            </a:pPr>
            <a:r>
              <a:rPr lang="en-US" sz="1600" dirty="0">
                <a:solidFill>
                  <a:schemeClr val="tx1"/>
                </a:solidFill>
              </a:rPr>
              <a:t>Trust is often personal and built over time.</a:t>
            </a:r>
            <a:endParaRPr lang="en-US" sz="1600" dirty="0"/>
          </a:p>
        </p:txBody>
      </p:sp>
      <p:sp>
        <p:nvSpPr>
          <p:cNvPr id="14" name="Shape 10"/>
          <p:cNvSpPr/>
          <p:nvPr/>
        </p:nvSpPr>
        <p:spPr>
          <a:xfrm>
            <a:off x="7799832" y="2926080"/>
            <a:ext cx="274320" cy="365760"/>
          </a:xfrm>
          <a:prstGeom prst="rightArrow">
            <a:avLst/>
          </a:prstGeom>
          <a:solidFill>
            <a:schemeClr val="accent1"/>
          </a:solidFill>
          <a:ln w="12700">
            <a:solidFill>
              <a:schemeClr val="accent1"/>
            </a:solidFill>
            <a:prstDash val="solid"/>
          </a:ln>
        </p:spPr>
        <p:txBody>
          <a:bodyPr/>
          <a:p/>
        </p:txBody>
      </p:sp>
      <p:sp>
        <p:nvSpPr>
          <p:cNvPr id="15" name="Step 3"/>
          <p:cNvSpPr/>
          <p:nvPr/>
        </p:nvSpPr>
        <p:spPr>
          <a:xfrm>
            <a:off x="8138160" y="1645920"/>
            <a:ext cx="3383280" cy="2926080"/>
          </a:xfrm>
          <a:prstGeom prst="roundRect">
            <a:avLst>
              <a:gd name="adj" fmla="val 375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6" name="Shape 12"/>
          <p:cNvSpPr/>
          <p:nvPr/>
        </p:nvSpPr>
        <p:spPr>
          <a:xfrm>
            <a:off x="9418320" y="1920240"/>
            <a:ext cx="822960" cy="822960"/>
          </a:xfrm>
          <a:prstGeom prst="ellipse">
            <a:avLst/>
          </a:prstGeom>
          <a:solidFill>
            <a:srgbClr val="D9962B"/>
          </a:solidFill>
          <a:ln w="12700">
            <a:solidFill>
              <a:srgbClr val="D9962B"/>
            </a:solidFill>
            <a:prstDash val="solid"/>
          </a:ln>
        </p:spPr>
        <p:txBody>
          <a:bodyPr/>
          <a:p/>
        </p:txBody>
      </p:sp>
      <p:pic>
        <p:nvPicPr>
          <p:cNvPr id="17" name="Image 2" descr="preencoded.png">    </p:cNvPr>
          <p:cNvPicPr>
            <a:picLocks noChangeAspect="1"/>
          </p:cNvPicPr>
          <p:nvPr/>
        </p:nvPicPr>
        <p:blipFill>
          <a:blip r:embed="rId3"/>
          <a:stretch>
            <a:fillRect/>
          </a:stretch>
        </p:blipFill>
        <p:spPr>
          <a:xfrm>
            <a:off x="9624060" y="2125980"/>
            <a:ext cx="411480" cy="411480"/>
          </a:xfrm>
          <a:prstGeom prst="rect">
            <a:avLst/>
          </a:prstGeom>
        </p:spPr>
      </p:pic>
      <p:sp>
        <p:nvSpPr>
          <p:cNvPr id="18" name="Text 13"/>
          <p:cNvSpPr txBox="1"/>
          <p:nvPr/>
        </p:nvSpPr>
        <p:spPr>
          <a:xfrm>
            <a:off x="8366760" y="2880360"/>
            <a:ext cx="2926080" cy="457200"/>
          </a:xfrm>
          <a:prstGeom prst="rect">
            <a:avLst/>
          </a:prstGeom>
          <a:noFill/>
          <a:ln/>
        </p:spPr>
        <p:txBody>
          <a:bodyPr wrap="square" lIns="0" tIns="0" rIns="0" bIns="0" rtlCol="0" anchor="t"/>
          <a:lstStyle/>
          <a:p>
            <a:pPr algn="ctr" indent="0" marL="0">
              <a:buNone/>
            </a:pPr>
            <a:r>
              <a:rPr lang="en-US" sz="2000" b="1" dirty="0">
                <a:solidFill>
                  <a:schemeClr val="tx2"/>
                </a:solidFill>
              </a:rPr>
              <a:t>Then price and terms</a:t>
            </a:r>
            <a:endParaRPr lang="en-US" sz="2000" dirty="0"/>
          </a:p>
        </p:txBody>
      </p:sp>
      <p:sp>
        <p:nvSpPr>
          <p:cNvPr id="19" name="Text 14"/>
          <p:cNvSpPr txBox="1"/>
          <p:nvPr/>
        </p:nvSpPr>
        <p:spPr>
          <a:xfrm>
            <a:off x="8366760" y="3383280"/>
            <a:ext cx="2926080" cy="1005840"/>
          </a:xfrm>
          <a:prstGeom prst="rect">
            <a:avLst/>
          </a:prstGeom>
          <a:noFill/>
          <a:ln/>
        </p:spPr>
        <p:txBody>
          <a:bodyPr wrap="square" lIns="0" tIns="0" rIns="0" bIns="0" rtlCol="0" anchor="t"/>
          <a:lstStyle/>
          <a:p>
            <a:pPr algn="ctr" indent="0" marL="0">
              <a:buNone/>
            </a:pPr>
            <a:r>
              <a:rPr lang="en-US" sz="1600" dirty="0">
                <a:solidFill>
                  <a:schemeClr val="tx1"/>
                </a:solidFill>
              </a:rPr>
              <a:t>Business follows the relationship, not the other way round.</a:t>
            </a:r>
            <a:endParaRPr lang="en-US" sz="1600" dirty="0"/>
          </a:p>
        </p:txBody>
      </p:sp>
      <p:sp>
        <p:nvSpPr>
          <p:cNvPr id="20" name="Text 15"/>
          <p:cNvSpPr txBox="1"/>
          <p:nvPr/>
        </p:nvSpPr>
        <p:spPr>
          <a:xfrm>
            <a:off x="548640" y="4983480"/>
            <a:ext cx="11064240" cy="548640"/>
          </a:xfrm>
          <a:prstGeom prst="rect">
            <a:avLst/>
          </a:prstGeom>
          <a:noFill/>
          <a:ln/>
        </p:spPr>
        <p:txBody>
          <a:bodyPr wrap="square" lIns="0" tIns="0" rIns="0" bIns="0" rtlCol="0" anchor="t"/>
          <a:lstStyle/>
          <a:p>
            <a:pPr indent="0" marL="0">
              <a:buNone/>
            </a:pPr>
            <a:r>
              <a:rPr lang="en-US" sz="1800" i="1" dirty="0">
                <a:solidFill>
                  <a:schemeClr val="tx2"/>
                </a:solidFill>
              </a:rPr>
              <a:t>Accept hospitality where you can. It is part of building the relationship.</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The cold email</a:t>
            </a:r>
            <a:endParaRPr lang="en-US" sz="3400" dirty="0"/>
          </a:p>
        </p:txBody>
      </p:sp>
      <p:sp>
        <p:nvSpPr>
          <p:cNvPr id="3" name="Cold email"/>
          <p:cNvSpPr/>
          <p:nvPr/>
        </p:nvSpPr>
        <p:spPr>
          <a:xfrm>
            <a:off x="548640" y="1371600"/>
            <a:ext cx="6949440" cy="4663440"/>
          </a:xfrm>
          <a:prstGeom prst="roundRect">
            <a:avLst>
              <a:gd name="adj" fmla="val 235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Text 2"/>
          <p:cNvSpPr txBox="1"/>
          <p:nvPr/>
        </p:nvSpPr>
        <p:spPr>
          <a:xfrm>
            <a:off x="868680" y="1600200"/>
            <a:ext cx="6309360" cy="4297680"/>
          </a:xfrm>
          <a:prstGeom prst="rect">
            <a:avLst/>
          </a:prstGeom>
          <a:noFill/>
          <a:ln/>
        </p:spPr>
        <p:txBody>
          <a:bodyPr wrap="square" lIns="0" tIns="0" rIns="0" bIns="0" rtlCol="0" anchor="t"/>
          <a:lstStyle/>
          <a:p>
            <a:pPr indent="0" marL="0">
              <a:buNone/>
            </a:pPr>
            <a:r>
              <a:rPr lang="en-US" sz="1600" b="1" dirty="0">
                <a:solidFill>
                  <a:schemeClr val="tx1"/>
                </a:solidFill>
                <a:latin typeface="Calibri" pitchFamily="34" charset="0"/>
                <a:ea typeface="Calibri" pitchFamily="34" charset="-122"/>
                <a:cs typeface="Calibri" pitchFamily="34" charset="-120"/>
              </a:rPr>
              <a:t>Subject: Pumps!!</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Hi Chinedu,</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I'm Sarah, VP of export sales at Prairie Flow Pumps. We make best-in-class irrigation pumps and want to hit the ground running in Nigeria ASAP.</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Ballpark pricing is attached. Let me know by Friday if you're in. Otherwise we'll circle back with other distributors in Lagos.</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Can you do a call 03/04 at 10am?</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Thanks, Sarah</a:t>
            </a:r>
            <a:endParaRPr lang="en-US" sz="1600" dirty="0"/>
          </a:p>
        </p:txBody>
      </p:sp>
      <p:sp>
        <p:nvSpPr>
          <p:cNvPr id="5" name="Text 3"/>
          <p:cNvSpPr txBox="1"/>
          <p:nvPr/>
        </p:nvSpPr>
        <p:spPr>
          <a:xfrm>
            <a:off x="7863840" y="1463040"/>
            <a:ext cx="3657600" cy="365760"/>
          </a:xfrm>
          <a:prstGeom prst="rect">
            <a:avLst/>
          </a:prstGeom>
          <a:noFill/>
          <a:ln/>
        </p:spPr>
        <p:txBody>
          <a:bodyPr wrap="square" lIns="0" tIns="0" rIns="0" bIns="0" rtlCol="0" anchor="t"/>
          <a:lstStyle/>
          <a:p>
            <a:pPr indent="0" marL="0">
              <a:buNone/>
            </a:pPr>
            <a:r>
              <a:rPr lang="en-US" sz="1400" i="1" dirty="0">
                <a:solidFill>
                  <a:schemeClr val="accent4"/>
                </a:solidFill>
              </a:rPr>
              <a:t>Fictional example</a:t>
            </a:r>
            <a:endParaRPr lang="en-US" sz="1400" dirty="0"/>
          </a:p>
        </p:txBody>
      </p:sp>
      <p:sp>
        <p:nvSpPr>
          <p:cNvPr id="6" name="Text 4"/>
          <p:cNvSpPr txBox="1"/>
          <p:nvPr/>
        </p:nvSpPr>
        <p:spPr>
          <a:xfrm>
            <a:off x="7863840" y="1874520"/>
            <a:ext cx="3749040" cy="1737360"/>
          </a:xfrm>
          <a:prstGeom prst="rect">
            <a:avLst/>
          </a:prstGeom>
          <a:noFill/>
          <a:ln/>
        </p:spPr>
        <p:txBody>
          <a:bodyPr wrap="square" lIns="0" tIns="0" rIns="0" bIns="0" rtlCol="0" anchor="t"/>
          <a:lstStyle/>
          <a:p>
            <a:pPr indent="0" marL="0">
              <a:buNone/>
            </a:pPr>
            <a:r>
              <a:rPr lang="en-US" sz="1700" dirty="0">
                <a:solidFill>
                  <a:schemeClr val="tx1"/>
                </a:solidFill>
              </a:rPr>
              <a:t>Sarah Miller, export manager at a Kansas pump maker, is writing for the first time to Engr. Chinedu Okafor, managing director of a Lagos distributor.</a:t>
            </a:r>
            <a:endParaRPr lang="en-US" sz="1700" dirty="0"/>
          </a:p>
        </p:txBody>
      </p:sp>
      <p:sp>
        <p:nvSpPr>
          <p:cNvPr id="7" name="Prompt bubble"/>
          <p:cNvSpPr/>
          <p:nvPr/>
        </p:nvSpPr>
        <p:spPr>
          <a:xfrm>
            <a:off x="7863840" y="3931920"/>
            <a:ext cx="3749040" cy="1737360"/>
          </a:xfrm>
          <a:prstGeom prst="wedgeRoundRectCallout">
            <a:avLst/>
          </a:prstGeom>
          <a:solidFill>
            <a:srgbClr val="1E2B5C"/>
          </a:solidFill>
          <a:ln w="19050">
            <a:solidFill>
              <a:srgbClr val="1E2B5C"/>
            </a:solidFill>
            <a:prstDash val="solid"/>
          </a:ln>
        </p:spPr>
        <p:txBody>
          <a:bodyPr/>
          <a:p/>
        </p:txBody>
      </p:sp>
      <p:sp>
        <p:nvSpPr>
          <p:cNvPr id="8" name="Text 6"/>
          <p:cNvSpPr txBox="1"/>
          <p:nvPr/>
        </p:nvSpPr>
        <p:spPr>
          <a:xfrm>
            <a:off x="8001000" y="4023360"/>
            <a:ext cx="3474720" cy="1371600"/>
          </a:xfrm>
          <a:prstGeom prst="rect">
            <a:avLst/>
          </a:prstGeom>
          <a:noFill/>
          <a:ln/>
        </p:spPr>
        <p:txBody>
          <a:bodyPr wrap="square" lIns="0" tIns="0" rIns="0" bIns="0" rtlCol="0" anchor="ctr"/>
          <a:lstStyle/>
          <a:p>
            <a:pPr algn="ctr" indent="0" marL="0">
              <a:buNone/>
            </a:pPr>
            <a:r>
              <a:rPr lang="en-US" sz="2000" b="1" dirty="0">
                <a:solidFill>
                  <a:schemeClr val="bg1"/>
                </a:solidFill>
              </a:rPr>
              <a:t>How would this land with a senior distributor in Lagos?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Your turn: rewrite it</a:t>
            </a:r>
            <a:endParaRPr lang="en-US" sz="3400" dirty="0"/>
          </a:p>
        </p:txBody>
      </p:sp>
      <p:sp>
        <p:nvSpPr>
          <p:cNvPr id="3" name="Shape 1"/>
          <p:cNvSpPr/>
          <p:nvPr/>
        </p:nvSpPr>
        <p:spPr>
          <a:xfrm>
            <a:off x="548640" y="1463040"/>
            <a:ext cx="685800" cy="685800"/>
          </a:xfrm>
          <a:prstGeom prst="ellipse">
            <a:avLst/>
          </a:prstGeom>
          <a:solidFill>
            <a:schemeClr val="tx2"/>
          </a:solidFill>
          <a:ln w="12700">
            <a:solidFill>
              <a:schemeClr val="tx2"/>
            </a:solidFill>
            <a:prstDash val="solid"/>
          </a:ln>
        </p:spPr>
        <p:txBody>
          <a:bodyPr/>
          <a:p/>
        </p:txBody>
      </p:sp>
      <p:sp>
        <p:nvSpPr>
          <p:cNvPr id="4" name="Text 2"/>
          <p:cNvSpPr txBox="1"/>
          <p:nvPr/>
        </p:nvSpPr>
        <p:spPr>
          <a:xfrm>
            <a:off x="548640" y="146304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5" name="Text 3"/>
          <p:cNvSpPr txBox="1"/>
          <p:nvPr/>
        </p:nvSpPr>
        <p:spPr>
          <a:xfrm>
            <a:off x="1463040" y="1463040"/>
            <a:ext cx="6766560" cy="868680"/>
          </a:xfrm>
          <a:prstGeom prst="rect">
            <a:avLst/>
          </a:prstGeom>
          <a:noFill/>
          <a:ln/>
        </p:spPr>
        <p:txBody>
          <a:bodyPr wrap="square" lIns="0" tIns="0" rIns="0" bIns="0" rtlCol="0" anchor="ctr"/>
          <a:lstStyle/>
          <a:p>
            <a:pPr indent="0" marL="0">
              <a:buNone/>
            </a:pPr>
            <a:r>
              <a:rPr lang="en-US" sz="1800" dirty="0">
                <a:solidFill>
                  <a:schemeClr val="tx1"/>
                </a:solidFill>
              </a:rPr>
              <a:t>Read it aloud. Each of you names one thing that might land badly, and why.</a:t>
            </a:r>
            <a:endParaRPr lang="en-US" sz="1800" dirty="0"/>
          </a:p>
        </p:txBody>
      </p:sp>
      <p:sp>
        <p:nvSpPr>
          <p:cNvPr id="6" name="Shape 4"/>
          <p:cNvSpPr/>
          <p:nvPr/>
        </p:nvSpPr>
        <p:spPr>
          <a:xfrm>
            <a:off x="548640" y="2514600"/>
            <a:ext cx="685800" cy="685800"/>
          </a:xfrm>
          <a:prstGeom prst="ellipse">
            <a:avLst/>
          </a:prstGeom>
          <a:solidFill>
            <a:schemeClr val="tx2"/>
          </a:solidFill>
          <a:ln w="12700">
            <a:solidFill>
              <a:schemeClr val="tx2"/>
            </a:solidFill>
            <a:prstDash val="solid"/>
          </a:ln>
        </p:spPr>
        <p:txBody>
          <a:bodyPr/>
          <a:p/>
        </p:txBody>
      </p:sp>
      <p:sp>
        <p:nvSpPr>
          <p:cNvPr id="7" name="Text 5"/>
          <p:cNvSpPr txBox="1"/>
          <p:nvPr/>
        </p:nvSpPr>
        <p:spPr>
          <a:xfrm>
            <a:off x="548640" y="251460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8" name="Text 6"/>
          <p:cNvSpPr txBox="1"/>
          <p:nvPr/>
        </p:nvSpPr>
        <p:spPr>
          <a:xfrm>
            <a:off x="1463040" y="2514600"/>
            <a:ext cx="6766560" cy="868680"/>
          </a:xfrm>
          <a:prstGeom prst="rect">
            <a:avLst/>
          </a:prstGeom>
          <a:noFill/>
          <a:ln/>
        </p:spPr>
        <p:txBody>
          <a:bodyPr wrap="square" lIns="0" tIns="0" rIns="0" bIns="0" rtlCol="0" anchor="ctr"/>
          <a:lstStyle/>
          <a:p>
            <a:pPr indent="0" marL="0">
              <a:buNone/>
            </a:pPr>
            <a:r>
              <a:rPr lang="en-US" sz="1800" dirty="0">
                <a:solidFill>
                  <a:schemeClr val="tx1"/>
                </a:solidFill>
              </a:rPr>
              <a:t>Rewrite it together. Use the "Introduction to a new distributor" template as a guide.</a:t>
            </a:r>
            <a:endParaRPr lang="en-US" sz="1800" dirty="0"/>
          </a:p>
        </p:txBody>
      </p:sp>
      <p:sp>
        <p:nvSpPr>
          <p:cNvPr id="9" name="Shape 7"/>
          <p:cNvSpPr/>
          <p:nvPr/>
        </p:nvSpPr>
        <p:spPr>
          <a:xfrm>
            <a:off x="548640" y="3566160"/>
            <a:ext cx="685800" cy="685800"/>
          </a:xfrm>
          <a:prstGeom prst="ellipse">
            <a:avLst/>
          </a:prstGeom>
          <a:solidFill>
            <a:schemeClr val="tx2"/>
          </a:solidFill>
          <a:ln w="12700">
            <a:solidFill>
              <a:schemeClr val="tx2"/>
            </a:solidFill>
            <a:prstDash val="solid"/>
          </a:ln>
        </p:spPr>
        <p:txBody>
          <a:bodyPr/>
          <a:p/>
        </p:txBody>
      </p:sp>
      <p:sp>
        <p:nvSpPr>
          <p:cNvPr id="10" name="Text 8"/>
          <p:cNvSpPr txBox="1"/>
          <p:nvPr/>
        </p:nvSpPr>
        <p:spPr>
          <a:xfrm>
            <a:off x="548640" y="356616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1" name="Text 9"/>
          <p:cNvSpPr txBox="1"/>
          <p:nvPr/>
        </p:nvSpPr>
        <p:spPr>
          <a:xfrm>
            <a:off x="1463040" y="3566160"/>
            <a:ext cx="6766560" cy="868680"/>
          </a:xfrm>
          <a:prstGeom prst="rect">
            <a:avLst/>
          </a:prstGeom>
          <a:noFill/>
          <a:ln/>
        </p:spPr>
        <p:txBody>
          <a:bodyPr wrap="square" lIns="0" tIns="0" rIns="0" bIns="0" rtlCol="0" anchor="ctr"/>
          <a:lstStyle/>
          <a:p>
            <a:pPr indent="0" marL="0">
              <a:buNone/>
            </a:pPr>
            <a:r>
              <a:rPr lang="en-US" sz="1800" dirty="0">
                <a:solidFill>
                  <a:schemeClr val="tx1"/>
                </a:solidFill>
              </a:rPr>
              <a:t>Check: greeting, title and surname, relationship before price, no idioms or ultimatums, a clear date and time zone.</a:t>
            </a:r>
            <a:endParaRPr lang="en-US" sz="1800" dirty="0"/>
          </a:p>
        </p:txBody>
      </p:sp>
      <p:sp>
        <p:nvSpPr>
          <p:cNvPr id="12" name="Shape 10"/>
          <p:cNvSpPr/>
          <p:nvPr/>
        </p:nvSpPr>
        <p:spPr>
          <a:xfrm>
            <a:off x="548640" y="4617720"/>
            <a:ext cx="685800" cy="685800"/>
          </a:xfrm>
          <a:prstGeom prst="ellipse">
            <a:avLst/>
          </a:prstGeom>
          <a:solidFill>
            <a:schemeClr val="tx2"/>
          </a:solidFill>
          <a:ln w="12700">
            <a:solidFill>
              <a:schemeClr val="tx2"/>
            </a:solidFill>
            <a:prstDash val="solid"/>
          </a:ln>
        </p:spPr>
        <p:txBody>
          <a:bodyPr/>
          <a:p/>
        </p:txBody>
      </p:sp>
      <p:sp>
        <p:nvSpPr>
          <p:cNvPr id="13" name="Text 11"/>
          <p:cNvSpPr txBox="1"/>
          <p:nvPr/>
        </p:nvSpPr>
        <p:spPr>
          <a:xfrm>
            <a:off x="548640" y="461772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4" name="Text 12"/>
          <p:cNvSpPr txBox="1"/>
          <p:nvPr/>
        </p:nvSpPr>
        <p:spPr>
          <a:xfrm>
            <a:off x="1463040" y="4617720"/>
            <a:ext cx="6766560" cy="868680"/>
          </a:xfrm>
          <a:prstGeom prst="rect">
            <a:avLst/>
          </a:prstGeom>
          <a:noFill/>
          <a:ln/>
        </p:spPr>
        <p:txBody>
          <a:bodyPr wrap="square" lIns="0" tIns="0" rIns="0" bIns="0" rtlCol="0" anchor="ctr"/>
          <a:lstStyle/>
          <a:p>
            <a:pPr indent="0" marL="0">
              <a:buNone/>
            </a:pPr>
            <a:r>
              <a:rPr lang="en-US" sz="1800" dirty="0">
                <a:solidFill>
                  <a:schemeClr val="tx1"/>
                </a:solidFill>
              </a:rPr>
              <a:t>Finished early? Write a three-line WhatsApp version.</a:t>
            </a:r>
            <a:endParaRPr lang="en-US" sz="1800" dirty="0"/>
          </a:p>
        </p:txBody>
      </p:sp>
      <p:sp>
        <p:nvSpPr>
          <p:cNvPr id="15" name="Timer card"/>
          <p:cNvSpPr/>
          <p:nvPr/>
        </p:nvSpPr>
        <p:spPr>
          <a:xfrm>
            <a:off x="8778240" y="1463040"/>
            <a:ext cx="2834640" cy="3291840"/>
          </a:xfrm>
          <a:prstGeom prst="roundRect">
            <a:avLst>
              <a:gd name="adj" fmla="val 3871"/>
            </a:avLst>
          </a:prstGeom>
          <a:solidFill>
            <a:srgbClr val="1E2B5C"/>
          </a:solidFill>
          <a:ln w="12700">
            <a:solidFill>
              <a:srgbClr val="1E2B5C"/>
            </a:solidFill>
            <a:prstDash val="solid"/>
          </a:ln>
          <a:effectLst>
            <a:outerShdw sx="100000" sy="100000" kx="0" ky="0" algn="bl" rotWithShape="0" blurRad="76200" dist="25400" dir="5400000">
              <a:srgbClr val="161A23">
                <a:alpha val="8000"/>
              </a:srgbClr>
            </a:outerShdw>
          </a:effectLst>
        </p:spPr>
        <p:txBody>
          <a:bodyPr/>
          <a:p/>
        </p:txBody>
      </p:sp>
      <p:sp>
        <p:nvSpPr>
          <p:cNvPr id="16" name="Text 14"/>
          <p:cNvSpPr txBox="1"/>
          <p:nvPr/>
        </p:nvSpPr>
        <p:spPr>
          <a:xfrm>
            <a:off x="8778240" y="1737360"/>
            <a:ext cx="2834640" cy="1463040"/>
          </a:xfrm>
          <a:prstGeom prst="rect">
            <a:avLst/>
          </a:prstGeom>
          <a:noFill/>
          <a:ln/>
        </p:spPr>
        <p:txBody>
          <a:bodyPr wrap="square" lIns="0" tIns="0" rIns="0" bIns="0" rtlCol="0" anchor="t"/>
          <a:lstStyle/>
          <a:p>
            <a:pPr algn="ctr" indent="0" marL="0">
              <a:buNone/>
            </a:pPr>
            <a:r>
              <a:rPr lang="en-US" sz="8000" b="1" dirty="0">
                <a:solidFill>
                  <a:schemeClr val="accent1"/>
                </a:solidFill>
                <a:latin typeface="Georgia" pitchFamily="34" charset="0"/>
                <a:ea typeface="Georgia" pitchFamily="34" charset="-122"/>
                <a:cs typeface="Georgia" pitchFamily="34" charset="-120"/>
              </a:rPr>
              <a:t>10</a:t>
            </a:r>
            <a:endParaRPr lang="en-US" sz="8000" dirty="0"/>
          </a:p>
        </p:txBody>
      </p:sp>
      <p:sp>
        <p:nvSpPr>
          <p:cNvPr id="17" name="Text 15"/>
          <p:cNvSpPr txBox="1"/>
          <p:nvPr/>
        </p:nvSpPr>
        <p:spPr>
          <a:xfrm>
            <a:off x="8778240" y="3291840"/>
            <a:ext cx="2834640" cy="548640"/>
          </a:xfrm>
          <a:prstGeom prst="rect">
            <a:avLst/>
          </a:prstGeom>
          <a:noFill/>
          <a:ln/>
        </p:spPr>
        <p:txBody>
          <a:bodyPr wrap="square" lIns="0" tIns="0" rIns="0" bIns="0" rtlCol="0" anchor="t"/>
          <a:lstStyle/>
          <a:p>
            <a:pPr algn="ctr" indent="0" marL="0">
              <a:buNone/>
            </a:pPr>
            <a:r>
              <a:rPr lang="en-US" sz="1800" dirty="0">
                <a:solidFill>
                  <a:schemeClr val="bg1"/>
                </a:solidFill>
              </a:rPr>
              <a:t>minutes, in pairs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One way to write it</a:t>
            </a:r>
            <a:endParaRPr lang="en-US" sz="3400" dirty="0"/>
          </a:p>
        </p:txBody>
      </p:sp>
      <p:sp>
        <p:nvSpPr>
          <p:cNvPr id="3" name="Model email"/>
          <p:cNvSpPr/>
          <p:nvPr/>
        </p:nvSpPr>
        <p:spPr>
          <a:xfrm>
            <a:off x="548640" y="1371600"/>
            <a:ext cx="6949440" cy="4663440"/>
          </a:xfrm>
          <a:prstGeom prst="roundRect">
            <a:avLst>
              <a:gd name="adj" fmla="val 2353"/>
            </a:avLst>
          </a:prstGeom>
          <a:solidFill>
            <a:srgbClr val="E7F3EE"/>
          </a:solidFill>
          <a:ln w="12700">
            <a:solidFill>
              <a:srgbClr val="13795B"/>
            </a:solidFill>
            <a:prstDash val="solid"/>
          </a:ln>
          <a:effectLst>
            <a:outerShdw sx="100000" sy="100000" kx="0" ky="0" algn="bl" rotWithShape="0" blurRad="76200" dist="25400" dir="5400000">
              <a:srgbClr val="161A23">
                <a:alpha val="8000"/>
              </a:srgbClr>
            </a:outerShdw>
          </a:effectLst>
        </p:spPr>
        <p:txBody>
          <a:bodyPr/>
          <a:p/>
        </p:txBody>
      </p:sp>
      <p:sp>
        <p:nvSpPr>
          <p:cNvPr id="4" name="Text 2"/>
          <p:cNvSpPr txBox="1"/>
          <p:nvPr/>
        </p:nvSpPr>
        <p:spPr>
          <a:xfrm>
            <a:off x="868680" y="1554480"/>
            <a:ext cx="6309360" cy="4389120"/>
          </a:xfrm>
          <a:prstGeom prst="rect">
            <a:avLst/>
          </a:prstGeom>
          <a:noFill/>
          <a:ln/>
        </p:spPr>
        <p:txBody>
          <a:bodyPr wrap="square" lIns="0" tIns="0" rIns="0" bIns="0" rtlCol="0" anchor="t"/>
          <a:lstStyle/>
          <a:p>
            <a:pPr indent="0" marL="0">
              <a:buNone/>
            </a:pPr>
            <a:r>
              <a:rPr lang="en-US" sz="1500" b="1" dirty="0">
                <a:solidFill>
                  <a:schemeClr val="tx1"/>
                </a:solidFill>
              </a:rPr>
              <a:t>Subject: Introduction from Prairie Flow Pumps, Kansas, USA</a:t>
            </a:r>
            <a:endParaRPr lang="en-US" sz="1500" dirty="0"/>
          </a:p>
          <a:p>
            <a:pPr indent="0" marL="0">
              <a:buNone/>
            </a:pPr>
            <a:r>
              <a:rPr lang="en-US" sz="1500" dirty="0">
                <a:solidFill>
                  <a:schemeClr val="tx1"/>
                </a:solidFill>
              </a:rPr>
              <a:t> </a:t>
            </a:r>
            <a:endParaRPr lang="en-US" sz="1500" dirty="0"/>
          </a:p>
          <a:p>
            <a:pPr indent="0" marL="0">
              <a:buNone/>
            </a:pPr>
            <a:r>
              <a:rPr lang="en-US" sz="1500" dirty="0">
                <a:solidFill>
                  <a:schemeClr val="tx1"/>
                </a:solidFill>
              </a:rPr>
              <a:t>Good morning, Engr. Okafor,</a:t>
            </a:r>
            <a:endParaRPr lang="en-US" sz="1500" dirty="0"/>
          </a:p>
          <a:p>
            <a:pPr indent="0" marL="0">
              <a:buNone/>
            </a:pPr>
            <a:r>
              <a:rPr lang="en-US" sz="1500" dirty="0">
                <a:solidFill>
                  <a:schemeClr val="tx1"/>
                </a:solidFill>
              </a:rPr>
              <a:t>I hope this message finds you and your family well.</a:t>
            </a:r>
            <a:endParaRPr lang="en-US" sz="1500" dirty="0"/>
          </a:p>
          <a:p>
            <a:pPr indent="0" marL="0">
              <a:buNone/>
            </a:pPr>
            <a:r>
              <a:rPr lang="en-US" sz="1500" dirty="0">
                <a:solidFill>
                  <a:schemeClr val="tx1"/>
                </a:solidFill>
              </a:rPr>
              <a:t> </a:t>
            </a:r>
            <a:endParaRPr lang="en-US" sz="1500" dirty="0"/>
          </a:p>
          <a:p>
            <a:pPr indent="0" marL="0">
              <a:buNone/>
            </a:pPr>
            <a:r>
              <a:rPr lang="en-US" sz="1500" dirty="0">
                <a:solidFill>
                  <a:schemeClr val="tx1"/>
                </a:solidFill>
              </a:rPr>
              <a:t>My name is Sarah Miller, Export Manager at Prairie Flow Pumps, a family-owned maker of irrigation pumps in Kansas. We are looking for a long-term distribution partner in Nigeria, and I would value the opportunity to learn about your business.</a:t>
            </a:r>
            <a:endParaRPr lang="en-US" sz="1500" dirty="0"/>
          </a:p>
          <a:p>
            <a:pPr indent="0" marL="0">
              <a:buNone/>
            </a:pPr>
            <a:r>
              <a:rPr lang="en-US" sz="1500" dirty="0">
                <a:solidFill>
                  <a:schemeClr val="tx1"/>
                </a:solidFill>
              </a:rPr>
              <a:t> </a:t>
            </a:r>
            <a:endParaRPr lang="en-US" sz="1500" dirty="0"/>
          </a:p>
          <a:p>
            <a:pPr indent="0" marL="0">
              <a:buNone/>
            </a:pPr>
            <a:r>
              <a:rPr lang="en-US" sz="1500" dirty="0">
                <a:solidFill>
                  <a:schemeClr val="tx1"/>
                </a:solidFill>
              </a:rPr>
              <a:t>Would you be open to a short introductory call? Please suggest a day and time, in West Africa Time, that suits you. We can share pricing once we understand your needs.</a:t>
            </a:r>
            <a:endParaRPr lang="en-US" sz="1500" dirty="0"/>
          </a:p>
          <a:p>
            <a:pPr indent="0" marL="0">
              <a:buNone/>
            </a:pPr>
            <a:r>
              <a:rPr lang="en-US" sz="1500" dirty="0">
                <a:solidFill>
                  <a:schemeClr val="tx1"/>
                </a:solidFill>
              </a:rPr>
              <a:t> </a:t>
            </a:r>
            <a:endParaRPr lang="en-US" sz="1500" dirty="0"/>
          </a:p>
          <a:p>
            <a:pPr indent="0" marL="0">
              <a:buNone/>
            </a:pPr>
            <a:r>
              <a:rPr lang="en-US" sz="1500" dirty="0">
                <a:solidFill>
                  <a:schemeClr val="tx1"/>
                </a:solidFill>
              </a:rPr>
              <a:t>Warm regards, Sarah Miller</a:t>
            </a:r>
            <a:endParaRPr lang="en-US" sz="1500" dirty="0"/>
          </a:p>
        </p:txBody>
      </p:sp>
      <p:pic>
        <p:nvPicPr>
          <p:cNvPr id="5" name="Image 0" descr="preencoded.png">    </p:cNvPr>
          <p:cNvPicPr>
            <a:picLocks noChangeAspect="1"/>
          </p:cNvPicPr>
          <p:nvPr/>
        </p:nvPicPr>
        <p:blipFill>
          <a:blip r:embed="rId1"/>
          <a:stretch>
            <a:fillRect/>
          </a:stretch>
        </p:blipFill>
        <p:spPr>
          <a:xfrm>
            <a:off x="7863840" y="1527048"/>
            <a:ext cx="384048" cy="384048"/>
          </a:xfrm>
          <a:prstGeom prst="rect">
            <a:avLst/>
          </a:prstGeom>
        </p:spPr>
      </p:pic>
      <p:sp>
        <p:nvSpPr>
          <p:cNvPr id="6" name="Text 3"/>
          <p:cNvSpPr txBox="1"/>
          <p:nvPr/>
        </p:nvSpPr>
        <p:spPr>
          <a:xfrm>
            <a:off x="8366760" y="1417320"/>
            <a:ext cx="3291840" cy="603504"/>
          </a:xfrm>
          <a:prstGeom prst="rect">
            <a:avLst/>
          </a:prstGeom>
          <a:noFill/>
          <a:ln/>
        </p:spPr>
        <p:txBody>
          <a:bodyPr wrap="square" lIns="0" tIns="0" rIns="0" bIns="0" rtlCol="0" anchor="ctr"/>
          <a:lstStyle/>
          <a:p>
            <a:pPr indent="0" marL="0">
              <a:buNone/>
            </a:pPr>
            <a:r>
              <a:rPr lang="en-US" sz="1700" dirty="0">
                <a:solidFill>
                  <a:schemeClr val="tx1"/>
                </a:solidFill>
              </a:rPr>
              <a:t>Greeting, title and surname</a:t>
            </a:r>
            <a:endParaRPr lang="en-US" sz="1700" dirty="0"/>
          </a:p>
        </p:txBody>
      </p:sp>
      <p:pic>
        <p:nvPicPr>
          <p:cNvPr id="7" name="Image 1" descr="preencoded.png">    </p:cNvPr>
          <p:cNvPicPr>
            <a:picLocks noChangeAspect="1"/>
          </p:cNvPicPr>
          <p:nvPr/>
        </p:nvPicPr>
        <p:blipFill>
          <a:blip r:embed="rId2"/>
          <a:stretch>
            <a:fillRect/>
          </a:stretch>
        </p:blipFill>
        <p:spPr>
          <a:xfrm>
            <a:off x="7863840" y="2286000"/>
            <a:ext cx="384048" cy="384048"/>
          </a:xfrm>
          <a:prstGeom prst="rect">
            <a:avLst/>
          </a:prstGeom>
        </p:spPr>
      </p:pic>
      <p:sp>
        <p:nvSpPr>
          <p:cNvPr id="8" name="Text 4"/>
          <p:cNvSpPr txBox="1"/>
          <p:nvPr/>
        </p:nvSpPr>
        <p:spPr>
          <a:xfrm>
            <a:off x="8366760" y="2176272"/>
            <a:ext cx="3291840" cy="603504"/>
          </a:xfrm>
          <a:prstGeom prst="rect">
            <a:avLst/>
          </a:prstGeom>
          <a:noFill/>
          <a:ln/>
        </p:spPr>
        <p:txBody>
          <a:bodyPr wrap="square" lIns="0" tIns="0" rIns="0" bIns="0" rtlCol="0" anchor="ctr"/>
          <a:lstStyle/>
          <a:p>
            <a:pPr indent="0" marL="0">
              <a:buNone/>
            </a:pPr>
            <a:r>
              <a:rPr lang="en-US" sz="1700" dirty="0">
                <a:solidFill>
                  <a:schemeClr val="tx1"/>
                </a:solidFill>
              </a:rPr>
              <a:t>Personal reason for writing</a:t>
            </a:r>
            <a:endParaRPr lang="en-US" sz="1700" dirty="0"/>
          </a:p>
        </p:txBody>
      </p:sp>
      <p:pic>
        <p:nvPicPr>
          <p:cNvPr id="9" name="Image 2" descr="preencoded.png">    </p:cNvPr>
          <p:cNvPicPr>
            <a:picLocks noChangeAspect="1"/>
          </p:cNvPicPr>
          <p:nvPr/>
        </p:nvPicPr>
        <p:blipFill>
          <a:blip r:embed="rId3"/>
          <a:stretch>
            <a:fillRect/>
          </a:stretch>
        </p:blipFill>
        <p:spPr>
          <a:xfrm>
            <a:off x="7863840" y="3044952"/>
            <a:ext cx="384048" cy="384048"/>
          </a:xfrm>
          <a:prstGeom prst="rect">
            <a:avLst/>
          </a:prstGeom>
        </p:spPr>
      </p:pic>
      <p:sp>
        <p:nvSpPr>
          <p:cNvPr id="10" name="Text 5"/>
          <p:cNvSpPr txBox="1"/>
          <p:nvPr/>
        </p:nvSpPr>
        <p:spPr>
          <a:xfrm>
            <a:off x="8366760" y="2935224"/>
            <a:ext cx="3291840" cy="603504"/>
          </a:xfrm>
          <a:prstGeom prst="rect">
            <a:avLst/>
          </a:prstGeom>
          <a:noFill/>
          <a:ln/>
        </p:spPr>
        <p:txBody>
          <a:bodyPr wrap="square" lIns="0" tIns="0" rIns="0" bIns="0" rtlCol="0" anchor="ctr"/>
          <a:lstStyle/>
          <a:p>
            <a:pPr indent="0" marL="0">
              <a:buNone/>
            </a:pPr>
            <a:r>
              <a:rPr lang="en-US" sz="1700" dirty="0">
                <a:solidFill>
                  <a:schemeClr val="tx1"/>
                </a:solidFill>
              </a:rPr>
              <a:t>No idioms or abbreviations</a:t>
            </a:r>
            <a:endParaRPr lang="en-US" sz="1700" dirty="0"/>
          </a:p>
        </p:txBody>
      </p:sp>
      <p:pic>
        <p:nvPicPr>
          <p:cNvPr id="11" name="Image 3" descr="preencoded.png">    </p:cNvPr>
          <p:cNvPicPr>
            <a:picLocks noChangeAspect="1"/>
          </p:cNvPicPr>
          <p:nvPr/>
        </p:nvPicPr>
        <p:blipFill>
          <a:blip r:embed="rId4"/>
          <a:stretch>
            <a:fillRect/>
          </a:stretch>
        </p:blipFill>
        <p:spPr>
          <a:xfrm>
            <a:off x="7863840" y="3803904"/>
            <a:ext cx="384048" cy="384048"/>
          </a:xfrm>
          <a:prstGeom prst="rect">
            <a:avLst/>
          </a:prstGeom>
        </p:spPr>
      </p:pic>
      <p:sp>
        <p:nvSpPr>
          <p:cNvPr id="12" name="Text 6"/>
          <p:cNvSpPr txBox="1"/>
          <p:nvPr/>
        </p:nvSpPr>
        <p:spPr>
          <a:xfrm>
            <a:off x="8366760" y="3694176"/>
            <a:ext cx="3291840" cy="603504"/>
          </a:xfrm>
          <a:prstGeom prst="rect">
            <a:avLst/>
          </a:prstGeom>
          <a:noFill/>
          <a:ln/>
        </p:spPr>
        <p:txBody>
          <a:bodyPr wrap="square" lIns="0" tIns="0" rIns="0" bIns="0" rtlCol="0" anchor="ctr"/>
          <a:lstStyle/>
          <a:p>
            <a:pPr indent="0" marL="0">
              <a:buNone/>
            </a:pPr>
            <a:r>
              <a:rPr lang="en-US" sz="1700" dirty="0">
                <a:solidFill>
                  <a:schemeClr val="tx1"/>
                </a:solidFill>
              </a:rPr>
              <a:t>No ultimatum</a:t>
            </a:r>
            <a:endParaRPr lang="en-US" sz="1700" dirty="0"/>
          </a:p>
        </p:txBody>
      </p:sp>
      <p:pic>
        <p:nvPicPr>
          <p:cNvPr id="13" name="Image 4" descr="preencoded.png">    </p:cNvPr>
          <p:cNvPicPr>
            <a:picLocks noChangeAspect="1"/>
          </p:cNvPicPr>
          <p:nvPr/>
        </p:nvPicPr>
        <p:blipFill>
          <a:blip r:embed="rId5"/>
          <a:stretch>
            <a:fillRect/>
          </a:stretch>
        </p:blipFill>
        <p:spPr>
          <a:xfrm>
            <a:off x="7863840" y="4562856"/>
            <a:ext cx="384048" cy="384048"/>
          </a:xfrm>
          <a:prstGeom prst="rect">
            <a:avLst/>
          </a:prstGeom>
        </p:spPr>
      </p:pic>
      <p:sp>
        <p:nvSpPr>
          <p:cNvPr id="14" name="Text 7"/>
          <p:cNvSpPr txBox="1"/>
          <p:nvPr/>
        </p:nvSpPr>
        <p:spPr>
          <a:xfrm>
            <a:off x="8366760" y="4453128"/>
            <a:ext cx="3291840" cy="603504"/>
          </a:xfrm>
          <a:prstGeom prst="rect">
            <a:avLst/>
          </a:prstGeom>
          <a:noFill/>
          <a:ln/>
        </p:spPr>
        <p:txBody>
          <a:bodyPr wrap="square" lIns="0" tIns="0" rIns="0" bIns="0" rtlCol="0" anchor="ctr"/>
          <a:lstStyle/>
          <a:p>
            <a:pPr indent="0" marL="0">
              <a:buNone/>
            </a:pPr>
            <a:r>
              <a:rPr lang="en-US" sz="1700" dirty="0">
                <a:solidFill>
                  <a:schemeClr val="tx1"/>
                </a:solidFill>
              </a:rPr>
              <a:t>Price after relationship</a:t>
            </a:r>
            <a:endParaRPr lang="en-US" sz="1700" dirty="0"/>
          </a:p>
        </p:txBody>
      </p:sp>
      <p:pic>
        <p:nvPicPr>
          <p:cNvPr id="15" name="Image 5" descr="preencoded.png">    </p:cNvPr>
          <p:cNvPicPr>
            <a:picLocks noChangeAspect="1"/>
          </p:cNvPicPr>
          <p:nvPr/>
        </p:nvPicPr>
        <p:blipFill>
          <a:blip r:embed="rId6"/>
          <a:stretch>
            <a:fillRect/>
          </a:stretch>
        </p:blipFill>
        <p:spPr>
          <a:xfrm>
            <a:off x="7863840" y="5321808"/>
            <a:ext cx="384048" cy="384048"/>
          </a:xfrm>
          <a:prstGeom prst="rect">
            <a:avLst/>
          </a:prstGeom>
        </p:spPr>
      </p:pic>
      <p:sp>
        <p:nvSpPr>
          <p:cNvPr id="16" name="Text 8"/>
          <p:cNvSpPr txBox="1"/>
          <p:nvPr/>
        </p:nvSpPr>
        <p:spPr>
          <a:xfrm>
            <a:off x="8366760" y="5212080"/>
            <a:ext cx="3291840" cy="603504"/>
          </a:xfrm>
          <a:prstGeom prst="rect">
            <a:avLst/>
          </a:prstGeom>
          <a:noFill/>
          <a:ln/>
        </p:spPr>
        <p:txBody>
          <a:bodyPr wrap="square" lIns="0" tIns="0" rIns="0" bIns="0" rtlCol="0" anchor="ctr"/>
          <a:lstStyle/>
          <a:p>
            <a:pPr indent="0" marL="0">
              <a:buNone/>
            </a:pPr>
            <a:r>
              <a:rPr lang="en-US" sz="1700" dirty="0">
                <a:solidFill>
                  <a:schemeClr val="tx1"/>
                </a:solidFill>
              </a:rPr>
              <a:t>He chooses the time, in his time zone</a:t>
            </a:r>
            <a:endParaRPr lang="en-US" sz="17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When yes means maybe</a:t>
            </a:r>
            <a:endParaRPr lang="en-US" sz="3400" dirty="0"/>
          </a:p>
        </p:txBody>
      </p:sp>
      <p:sp>
        <p:nvSpPr>
          <p:cNvPr id="3" name="Signal 1"/>
          <p:cNvSpPr/>
          <p:nvPr/>
        </p:nvSpPr>
        <p:spPr>
          <a:xfrm>
            <a:off x="640080" y="1645920"/>
            <a:ext cx="3383280" cy="1737360"/>
          </a:xfrm>
          <a:prstGeom prst="wedgeRoundRectCallout">
            <a:avLst/>
          </a:prstGeom>
          <a:solidFill>
            <a:srgbClr val="FFFFFF"/>
          </a:solidFill>
          <a:ln w="19050">
            <a:solidFill>
              <a:srgbClr val="1E2B5C"/>
            </a:solidFill>
            <a:prstDash val="solid"/>
          </a:ln>
        </p:spPr>
        <p:txBody>
          <a:bodyPr/>
          <a:p/>
        </p:txBody>
      </p:sp>
      <p:sp>
        <p:nvSpPr>
          <p:cNvPr id="4" name="Text 2"/>
          <p:cNvSpPr txBox="1"/>
          <p:nvPr/>
        </p:nvSpPr>
        <p:spPr>
          <a:xfrm>
            <a:off x="777240" y="1737360"/>
            <a:ext cx="3108960" cy="1371600"/>
          </a:xfrm>
          <a:prstGeom prst="rect">
            <a:avLst/>
          </a:prstGeom>
          <a:noFill/>
          <a:ln/>
        </p:spPr>
        <p:txBody>
          <a:bodyPr wrap="square" lIns="0" tIns="0" rIns="0" bIns="0" rtlCol="0" anchor="ctr"/>
          <a:lstStyle/>
          <a:p>
            <a:pPr algn="ctr" indent="0" marL="0">
              <a:buNone/>
            </a:pPr>
            <a:r>
              <a:rPr lang="en-US" sz="2200" b="1" dirty="0">
                <a:solidFill>
                  <a:schemeClr val="tx2"/>
                </a:solidFill>
                <a:latin typeface="Georgia" pitchFamily="34" charset="0"/>
                <a:ea typeface="Georgia" pitchFamily="34" charset="-122"/>
                <a:cs typeface="Georgia" pitchFamily="34" charset="-120"/>
              </a:rPr>
              <a:t>"We will look into it."</a:t>
            </a:r>
            <a:endParaRPr lang="en-US" sz="2200" dirty="0"/>
          </a:p>
        </p:txBody>
      </p:sp>
      <p:sp>
        <p:nvSpPr>
          <p:cNvPr id="5" name="Signal 2"/>
          <p:cNvSpPr/>
          <p:nvPr/>
        </p:nvSpPr>
        <p:spPr>
          <a:xfrm>
            <a:off x="4389120" y="1645920"/>
            <a:ext cx="3383280" cy="1737360"/>
          </a:xfrm>
          <a:prstGeom prst="wedgeRoundRectCallout">
            <a:avLst/>
          </a:prstGeom>
          <a:solidFill>
            <a:srgbClr val="FFFFFF"/>
          </a:solidFill>
          <a:ln w="19050">
            <a:solidFill>
              <a:srgbClr val="1E2B5C"/>
            </a:solidFill>
            <a:prstDash val="solid"/>
          </a:ln>
        </p:spPr>
        <p:txBody>
          <a:bodyPr/>
          <a:p/>
        </p:txBody>
      </p:sp>
      <p:sp>
        <p:nvSpPr>
          <p:cNvPr id="6" name="Text 4"/>
          <p:cNvSpPr txBox="1"/>
          <p:nvPr/>
        </p:nvSpPr>
        <p:spPr>
          <a:xfrm>
            <a:off x="4526280" y="1737360"/>
            <a:ext cx="3108960" cy="1371600"/>
          </a:xfrm>
          <a:prstGeom prst="rect">
            <a:avLst/>
          </a:prstGeom>
          <a:noFill/>
          <a:ln/>
        </p:spPr>
        <p:txBody>
          <a:bodyPr wrap="square" lIns="0" tIns="0" rIns="0" bIns="0" rtlCol="0" anchor="ctr"/>
          <a:lstStyle/>
          <a:p>
            <a:pPr algn="ctr" indent="0" marL="0">
              <a:buNone/>
            </a:pPr>
            <a:r>
              <a:rPr lang="en-US" sz="2200" b="1" dirty="0">
                <a:solidFill>
                  <a:schemeClr val="tx2"/>
                </a:solidFill>
                <a:latin typeface="Georgia" pitchFamily="34" charset="0"/>
                <a:ea typeface="Georgia" pitchFamily="34" charset="-122"/>
                <a:cs typeface="Georgia" pitchFamily="34" charset="-120"/>
              </a:rPr>
              <a:t>"No problem, we will see."</a:t>
            </a:r>
            <a:endParaRPr lang="en-US" sz="2200" dirty="0"/>
          </a:p>
        </p:txBody>
      </p:sp>
      <p:sp>
        <p:nvSpPr>
          <p:cNvPr id="7" name="Signal 3"/>
          <p:cNvSpPr/>
          <p:nvPr/>
        </p:nvSpPr>
        <p:spPr>
          <a:xfrm>
            <a:off x="8138160" y="1645920"/>
            <a:ext cx="3383280" cy="1737360"/>
          </a:xfrm>
          <a:prstGeom prst="wedgeRoundRectCallout">
            <a:avLst/>
          </a:prstGeom>
          <a:solidFill>
            <a:srgbClr val="FAF7F2"/>
          </a:solidFill>
          <a:ln w="19050">
            <a:solidFill>
              <a:srgbClr val="4B5466"/>
            </a:solidFill>
            <a:prstDash val="solid"/>
          </a:ln>
        </p:spPr>
        <p:txBody>
          <a:bodyPr/>
          <a:p/>
        </p:txBody>
      </p:sp>
      <p:sp>
        <p:nvSpPr>
          <p:cNvPr id="8" name="Text 6"/>
          <p:cNvSpPr txBox="1"/>
          <p:nvPr/>
        </p:nvSpPr>
        <p:spPr>
          <a:xfrm>
            <a:off x="8275320" y="1737360"/>
            <a:ext cx="3108960" cy="1371600"/>
          </a:xfrm>
          <a:prstGeom prst="rect">
            <a:avLst/>
          </a:prstGeom>
          <a:noFill/>
          <a:ln/>
        </p:spPr>
        <p:txBody>
          <a:bodyPr wrap="square" lIns="0" tIns="0" rIns="0" bIns="0" rtlCol="0" anchor="ctr"/>
          <a:lstStyle/>
          <a:p>
            <a:pPr algn="ctr" indent="0" marL="0">
              <a:buNone/>
            </a:pPr>
            <a:r>
              <a:rPr lang="en-US" sz="4000" b="1" dirty="0">
                <a:solidFill>
                  <a:schemeClr val="tx2"/>
                </a:solidFill>
                <a:latin typeface="Georgia" pitchFamily="34" charset="0"/>
                <a:ea typeface="Georgia" pitchFamily="34" charset="-122"/>
                <a:cs typeface="Georgia" pitchFamily="34" charset="-120"/>
              </a:rPr>
              <a:t>...</a:t>
            </a:r>
            <a:endParaRPr lang="en-US" sz="4000" dirty="0"/>
          </a:p>
        </p:txBody>
      </p:sp>
      <p:sp>
        <p:nvSpPr>
          <p:cNvPr id="9" name="Text 7"/>
          <p:cNvSpPr txBox="1"/>
          <p:nvPr/>
        </p:nvSpPr>
        <p:spPr>
          <a:xfrm>
            <a:off x="8138160" y="3520440"/>
            <a:ext cx="3383280" cy="365760"/>
          </a:xfrm>
          <a:prstGeom prst="rect">
            <a:avLst/>
          </a:prstGeom>
          <a:noFill/>
          <a:ln/>
        </p:spPr>
        <p:txBody>
          <a:bodyPr wrap="square" lIns="0" tIns="0" rIns="0" bIns="0" rtlCol="0" anchor="t"/>
          <a:lstStyle/>
          <a:p>
            <a:pPr algn="ctr" indent="0" marL="0">
              <a:buNone/>
            </a:pPr>
            <a:r>
              <a:rPr lang="en-US" sz="1600" i="1" dirty="0">
                <a:solidFill>
                  <a:schemeClr val="accent4"/>
                </a:solidFill>
              </a:rPr>
              <a:t>Silence</a:t>
            </a:r>
            <a:endParaRPr lang="en-US" sz="1600" dirty="0"/>
          </a:p>
        </p:txBody>
      </p:sp>
      <p:sp>
        <p:nvSpPr>
          <p:cNvPr id="10" name="Text 8"/>
          <p:cNvSpPr txBox="1"/>
          <p:nvPr/>
        </p:nvSpPr>
        <p:spPr>
          <a:xfrm>
            <a:off x="640080" y="4160520"/>
            <a:ext cx="10881360" cy="1463040"/>
          </a:xfrm>
          <a:prstGeom prst="rect">
            <a:avLst/>
          </a:prstGeom>
          <a:noFill/>
          <a:ln/>
        </p:spPr>
        <p:txBody>
          <a:bodyPr wrap="square" lIns="0" tIns="0" rIns="0" bIns="0" rtlCol="0" anchor="t"/>
          <a:lstStyle/>
          <a:p>
            <a:pPr indent="0" marL="0">
              <a:spcAft>
                <a:spcPts val="800"/>
              </a:spcAft>
              <a:buNone/>
            </a:pPr>
            <a:r>
              <a:rPr lang="en-US" sz="1900" dirty="0">
                <a:solidFill>
                  <a:schemeClr val="tx1"/>
                </a:solidFill>
              </a:rPr>
              <a:t>A flat "no" can feel harsh, especially to a guest or new partner. So reluctance is often signaled gently.</a:t>
            </a:r>
            <a:endParaRPr lang="en-US" sz="1900" dirty="0"/>
          </a:p>
          <a:p>
            <a:pPr indent="0" marL="0">
              <a:spcAft>
                <a:spcPts val="800"/>
              </a:spcAft>
              <a:buNone/>
            </a:pPr>
            <a:r>
              <a:rPr lang="en-US" sz="1900" b="1" dirty="0">
                <a:solidFill>
                  <a:schemeClr val="tx2"/>
                </a:solidFill>
              </a:rPr>
              <a:t>This is not dishonest. It protects the relationship. The risk is hearing agreement where none was given.</a:t>
            </a:r>
            <a:endParaRPr lang="en-US" sz="19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Questions that get honest answers</a:t>
            </a:r>
            <a:endParaRPr lang="en-US" sz="3400" dirty="0"/>
          </a:p>
        </p:txBody>
      </p:sp>
      <p:sp>
        <p:nvSpPr>
          <p:cNvPr id="3" name="Question 1"/>
          <p:cNvSpPr/>
          <p:nvPr/>
        </p:nvSpPr>
        <p:spPr>
          <a:xfrm>
            <a:off x="548640" y="1463040"/>
            <a:ext cx="7680960" cy="960120"/>
          </a:xfrm>
          <a:prstGeom prst="roundRect">
            <a:avLst>
              <a:gd name="adj" fmla="val 11429"/>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pic>
        <p:nvPicPr>
          <p:cNvPr id="4" name="Image 0" descr="preencoded.png">    </p:cNvPr>
          <p:cNvPicPr>
            <a:picLocks noChangeAspect="1"/>
          </p:cNvPicPr>
          <p:nvPr/>
        </p:nvPicPr>
        <p:blipFill>
          <a:blip r:embed="rId1"/>
          <a:stretch>
            <a:fillRect/>
          </a:stretch>
        </p:blipFill>
        <p:spPr>
          <a:xfrm>
            <a:off x="777240" y="1719072"/>
            <a:ext cx="457200" cy="457200"/>
          </a:xfrm>
          <a:prstGeom prst="rect">
            <a:avLst/>
          </a:prstGeom>
        </p:spPr>
      </p:pic>
      <p:sp>
        <p:nvSpPr>
          <p:cNvPr id="5" name="Text 2"/>
          <p:cNvSpPr txBox="1"/>
          <p:nvPr/>
        </p:nvSpPr>
        <p:spPr>
          <a:xfrm>
            <a:off x="1463040" y="1463040"/>
            <a:ext cx="6583680" cy="960120"/>
          </a:xfrm>
          <a:prstGeom prst="rect">
            <a:avLst/>
          </a:prstGeom>
          <a:noFill/>
          <a:ln/>
        </p:spPr>
        <p:txBody>
          <a:bodyPr wrap="square" lIns="0" tIns="0" rIns="0" bIns="0" rtlCol="0" anchor="ctr"/>
          <a:lstStyle/>
          <a:p>
            <a:pPr indent="0" marL="0">
              <a:buNone/>
            </a:pPr>
            <a:r>
              <a:rPr lang="en-US" sz="1900" dirty="0">
                <a:solidFill>
                  <a:schemeClr val="tx1"/>
                </a:solidFill>
              </a:rPr>
              <a:t>"What would need to change for this to work for you?"</a:t>
            </a:r>
            <a:endParaRPr lang="en-US" sz="1900" dirty="0"/>
          </a:p>
        </p:txBody>
      </p:sp>
      <p:sp>
        <p:nvSpPr>
          <p:cNvPr id="6" name="Question 2"/>
          <p:cNvSpPr/>
          <p:nvPr/>
        </p:nvSpPr>
        <p:spPr>
          <a:xfrm>
            <a:off x="548640" y="2606040"/>
            <a:ext cx="7680960" cy="960120"/>
          </a:xfrm>
          <a:prstGeom prst="roundRect">
            <a:avLst>
              <a:gd name="adj" fmla="val 11429"/>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pic>
        <p:nvPicPr>
          <p:cNvPr id="7" name="Image 1" descr="preencoded.png">    </p:cNvPr>
          <p:cNvPicPr>
            <a:picLocks noChangeAspect="1"/>
          </p:cNvPicPr>
          <p:nvPr/>
        </p:nvPicPr>
        <p:blipFill>
          <a:blip r:embed="rId2"/>
          <a:stretch>
            <a:fillRect/>
          </a:stretch>
        </p:blipFill>
        <p:spPr>
          <a:xfrm>
            <a:off x="777240" y="2862072"/>
            <a:ext cx="457200" cy="457200"/>
          </a:xfrm>
          <a:prstGeom prst="rect">
            <a:avLst/>
          </a:prstGeom>
        </p:spPr>
      </p:pic>
      <p:sp>
        <p:nvSpPr>
          <p:cNvPr id="8" name="Text 4"/>
          <p:cNvSpPr txBox="1"/>
          <p:nvPr/>
        </p:nvSpPr>
        <p:spPr>
          <a:xfrm>
            <a:off x="1463040" y="2606040"/>
            <a:ext cx="6583680" cy="960120"/>
          </a:xfrm>
          <a:prstGeom prst="rect">
            <a:avLst/>
          </a:prstGeom>
          <a:noFill/>
          <a:ln/>
        </p:spPr>
        <p:txBody>
          <a:bodyPr wrap="square" lIns="0" tIns="0" rIns="0" bIns="0" rtlCol="0" anchor="ctr"/>
          <a:lstStyle/>
          <a:p>
            <a:pPr indent="0" marL="0">
              <a:buNone/>
            </a:pPr>
            <a:r>
              <a:rPr lang="en-US" sz="1900" dirty="0">
                <a:solidFill>
                  <a:schemeClr val="tx1"/>
                </a:solidFill>
              </a:rPr>
              <a:t>"Which part of the proposal would you like us to revisit?"</a:t>
            </a:r>
            <a:endParaRPr lang="en-US" sz="1900" dirty="0"/>
          </a:p>
        </p:txBody>
      </p:sp>
      <p:sp>
        <p:nvSpPr>
          <p:cNvPr id="9" name="Question 3"/>
          <p:cNvSpPr/>
          <p:nvPr/>
        </p:nvSpPr>
        <p:spPr>
          <a:xfrm>
            <a:off x="548640" y="3749040"/>
            <a:ext cx="7680960" cy="960120"/>
          </a:xfrm>
          <a:prstGeom prst="roundRect">
            <a:avLst>
              <a:gd name="adj" fmla="val 11429"/>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pic>
        <p:nvPicPr>
          <p:cNvPr id="10" name="Image 2" descr="preencoded.png">    </p:cNvPr>
          <p:cNvPicPr>
            <a:picLocks noChangeAspect="1"/>
          </p:cNvPicPr>
          <p:nvPr/>
        </p:nvPicPr>
        <p:blipFill>
          <a:blip r:embed="rId3"/>
          <a:stretch>
            <a:fillRect/>
          </a:stretch>
        </p:blipFill>
        <p:spPr>
          <a:xfrm>
            <a:off x="777240" y="4005072"/>
            <a:ext cx="457200" cy="457200"/>
          </a:xfrm>
          <a:prstGeom prst="rect">
            <a:avLst/>
          </a:prstGeom>
        </p:spPr>
      </p:pic>
      <p:sp>
        <p:nvSpPr>
          <p:cNvPr id="11" name="Text 6"/>
          <p:cNvSpPr txBox="1"/>
          <p:nvPr/>
        </p:nvSpPr>
        <p:spPr>
          <a:xfrm>
            <a:off x="1463040" y="3749040"/>
            <a:ext cx="6583680" cy="960120"/>
          </a:xfrm>
          <a:prstGeom prst="rect">
            <a:avLst/>
          </a:prstGeom>
          <a:noFill/>
          <a:ln/>
        </p:spPr>
        <p:txBody>
          <a:bodyPr wrap="square" lIns="0" tIns="0" rIns="0" bIns="0" rtlCol="0" anchor="ctr"/>
          <a:lstStyle/>
          <a:p>
            <a:pPr indent="0" marL="0">
              <a:buNone/>
            </a:pPr>
            <a:r>
              <a:rPr lang="en-US" sz="1900" dirty="0">
                <a:solidFill>
                  <a:schemeClr val="tx1"/>
                </a:solidFill>
              </a:rPr>
              <a:t>"Who else should we include as you consider this?"</a:t>
            </a:r>
            <a:endParaRPr lang="en-US" sz="1900" dirty="0"/>
          </a:p>
        </p:txBody>
      </p:sp>
      <p:sp>
        <p:nvSpPr>
          <p:cNvPr id="12" name="Instead of"/>
          <p:cNvSpPr/>
          <p:nvPr/>
        </p:nvSpPr>
        <p:spPr>
          <a:xfrm>
            <a:off x="8595360" y="1463040"/>
            <a:ext cx="3017520" cy="3246120"/>
          </a:xfrm>
          <a:prstGeom prst="roundRect">
            <a:avLst>
              <a:gd name="adj" fmla="val 3636"/>
            </a:avLst>
          </a:prstGeom>
          <a:solidFill>
            <a:srgbClr val="F8ECE8"/>
          </a:solidFill>
          <a:ln w="12700">
            <a:solidFill>
              <a:srgbClr val="B5472F"/>
            </a:solidFill>
            <a:prstDash val="solid"/>
          </a:ln>
          <a:effectLst>
            <a:outerShdw sx="100000" sy="100000" kx="0" ky="0" algn="bl" rotWithShape="0" blurRad="76200" dist="25400" dir="5400000">
              <a:srgbClr val="161A23">
                <a:alpha val="8000"/>
              </a:srgbClr>
            </a:outerShdw>
          </a:effectLst>
        </p:spPr>
        <p:txBody>
          <a:bodyPr/>
          <a:p/>
        </p:txBody>
      </p:sp>
      <p:sp>
        <p:nvSpPr>
          <p:cNvPr id="13" name="Text 8"/>
          <p:cNvSpPr txBox="1"/>
          <p:nvPr/>
        </p:nvSpPr>
        <p:spPr>
          <a:xfrm>
            <a:off x="8823960" y="1691640"/>
            <a:ext cx="2560320" cy="365760"/>
          </a:xfrm>
          <a:prstGeom prst="rect">
            <a:avLst/>
          </a:prstGeom>
          <a:noFill/>
          <a:ln/>
        </p:spPr>
        <p:txBody>
          <a:bodyPr wrap="square" lIns="0" tIns="0" rIns="0" bIns="0" rtlCol="0" anchor="t"/>
          <a:lstStyle/>
          <a:p>
            <a:pPr indent="0" marL="0">
              <a:buNone/>
            </a:pPr>
            <a:r>
              <a:rPr lang="en-US" sz="1400" b="1" dirty="0">
                <a:solidFill>
                  <a:schemeClr val="accent3"/>
                </a:solidFill>
              </a:rPr>
              <a:t>Instead of</a:t>
            </a:r>
            <a:endParaRPr lang="en-US" sz="1400" dirty="0"/>
          </a:p>
        </p:txBody>
      </p:sp>
      <p:sp>
        <p:nvSpPr>
          <p:cNvPr id="14" name="Text 9"/>
          <p:cNvSpPr txBox="1"/>
          <p:nvPr/>
        </p:nvSpPr>
        <p:spPr>
          <a:xfrm>
            <a:off x="8823960" y="2148840"/>
            <a:ext cx="2560320" cy="1280160"/>
          </a:xfrm>
          <a:prstGeom prst="rect">
            <a:avLst/>
          </a:prstGeom>
          <a:noFill/>
          <a:ln/>
        </p:spPr>
        <p:txBody>
          <a:bodyPr wrap="square" lIns="0" tIns="0" rIns="0" bIns="0" rtlCol="0" anchor="t"/>
          <a:lstStyle/>
          <a:p>
            <a:pPr indent="0" marL="0">
              <a:buNone/>
            </a:pPr>
            <a:r>
              <a:rPr lang="en-US" sz="2400" b="1" dirty="0">
                <a:solidFill>
                  <a:schemeClr val="tx1"/>
                </a:solidFill>
                <a:latin typeface="Georgia" pitchFamily="34" charset="0"/>
                <a:ea typeface="Georgia" pitchFamily="34" charset="-122"/>
                <a:cs typeface="Georgia" pitchFamily="34" charset="-120"/>
              </a:rPr>
              <a:t>"So we have a deal?"</a:t>
            </a:r>
            <a:endParaRPr lang="en-US" sz="2400" dirty="0"/>
          </a:p>
        </p:txBody>
      </p:sp>
      <p:sp>
        <p:nvSpPr>
          <p:cNvPr id="15" name="Text 10"/>
          <p:cNvSpPr txBox="1"/>
          <p:nvPr/>
        </p:nvSpPr>
        <p:spPr>
          <a:xfrm>
            <a:off x="8823960" y="3520440"/>
            <a:ext cx="2560320" cy="1005840"/>
          </a:xfrm>
          <a:prstGeom prst="rect">
            <a:avLst/>
          </a:prstGeom>
          <a:noFill/>
          <a:ln/>
        </p:spPr>
        <p:txBody>
          <a:bodyPr wrap="square" lIns="0" tIns="0" rIns="0" bIns="0" rtlCol="0" anchor="t"/>
          <a:lstStyle/>
          <a:p>
            <a:pPr indent="0" marL="0">
              <a:buNone/>
            </a:pPr>
            <a:r>
              <a:rPr lang="en-US" sz="1500" dirty="0">
                <a:solidFill>
                  <a:schemeClr val="tx1"/>
                </a:solidFill>
              </a:rPr>
              <a:t>A yes-or-no question invites a polite yes.</a:t>
            </a:r>
            <a:endParaRPr lang="en-US" sz="1500" dirty="0"/>
          </a:p>
        </p:txBody>
      </p:sp>
      <p:sp>
        <p:nvSpPr>
          <p:cNvPr id="16" name="Text 11"/>
          <p:cNvSpPr txBox="1"/>
          <p:nvPr/>
        </p:nvSpPr>
        <p:spPr>
          <a:xfrm>
            <a:off x="548640" y="5120640"/>
            <a:ext cx="10972800" cy="457200"/>
          </a:xfrm>
          <a:prstGeom prst="rect">
            <a:avLst/>
          </a:prstGeom>
          <a:noFill/>
          <a:ln/>
        </p:spPr>
        <p:txBody>
          <a:bodyPr wrap="square" lIns="0" tIns="0" rIns="0" bIns="0" rtlCol="0" anchor="t"/>
          <a:lstStyle/>
          <a:p>
            <a:pPr indent="0" marL="0">
              <a:buNone/>
            </a:pPr>
            <a:r>
              <a:rPr lang="en-US" sz="1800" b="1" dirty="0">
                <a:solidFill>
                  <a:schemeClr val="tx2"/>
                </a:solidFill>
              </a:rPr>
              <a:t>Then confirm what you agreed in writing.</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Scenario S1: The quiet distributor</a:t>
            </a:r>
            <a:endParaRPr lang="en-US" sz="3400" dirty="0"/>
          </a:p>
        </p:txBody>
      </p:sp>
      <p:sp>
        <p:nvSpPr>
          <p:cNvPr id="3" name="Text 1"/>
          <p:cNvSpPr txBox="1"/>
          <p:nvPr/>
        </p:nvSpPr>
        <p:spPr>
          <a:xfrm>
            <a:off x="548640" y="1280160"/>
            <a:ext cx="11064240" cy="685800"/>
          </a:xfrm>
          <a:prstGeom prst="rect">
            <a:avLst/>
          </a:prstGeom>
          <a:noFill/>
          <a:ln/>
        </p:spPr>
        <p:txBody>
          <a:bodyPr wrap="square" lIns="0" tIns="0" rIns="0" bIns="0" rtlCol="0" anchor="t"/>
          <a:lstStyle/>
          <a:p>
            <a:pPr indent="0" marL="0">
              <a:buNone/>
            </a:pPr>
            <a:r>
              <a:rPr lang="en-US" sz="1900" dirty="0">
                <a:solidFill>
                  <a:schemeClr val="tx1"/>
                </a:solidFill>
              </a:rPr>
              <a:t>You sent a quote to a Lagos distributor two weeks ago. No reply. What do you do?</a:t>
            </a:r>
            <a:endParaRPr lang="en-US" sz="1900" dirty="0"/>
          </a:p>
        </p:txBody>
      </p:sp>
      <p:sp>
        <p:nvSpPr>
          <p:cNvPr id="4" name="Choice A"/>
          <p:cNvSpPr/>
          <p:nvPr/>
        </p:nvSpPr>
        <p:spPr>
          <a:xfrm>
            <a:off x="548640" y="2148840"/>
            <a:ext cx="11064240" cy="1143000"/>
          </a:xfrm>
          <a:prstGeom prst="roundRect">
            <a:avLst>
              <a:gd name="adj" fmla="val 9600"/>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5" name="Shape 3"/>
          <p:cNvSpPr/>
          <p:nvPr/>
        </p:nvSpPr>
        <p:spPr>
          <a:xfrm>
            <a:off x="777240" y="2395728"/>
            <a:ext cx="640080" cy="640080"/>
          </a:xfrm>
          <a:prstGeom prst="ellipse">
            <a:avLst/>
          </a:prstGeom>
          <a:solidFill>
            <a:schemeClr val="accent3"/>
          </a:solidFill>
          <a:ln w="12700">
            <a:solidFill>
              <a:schemeClr val="bg1"/>
            </a:solidFill>
            <a:prstDash val="solid"/>
          </a:ln>
        </p:spPr>
        <p:txBody>
          <a:bodyPr/>
          <a:p/>
        </p:txBody>
      </p:sp>
      <p:sp>
        <p:nvSpPr>
          <p:cNvPr id="6" name="Text 4"/>
          <p:cNvSpPr txBox="1"/>
          <p:nvPr/>
        </p:nvSpPr>
        <p:spPr>
          <a:xfrm>
            <a:off x="777240" y="2395728"/>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A</a:t>
            </a:r>
            <a:endParaRPr lang="en-US" sz="2000" dirty="0"/>
          </a:p>
        </p:txBody>
      </p:sp>
      <p:sp>
        <p:nvSpPr>
          <p:cNvPr id="7" name="Text 5"/>
          <p:cNvSpPr txBox="1"/>
          <p:nvPr/>
        </p:nvSpPr>
        <p:spPr>
          <a:xfrm>
            <a:off x="1645920" y="2240280"/>
            <a:ext cx="6400800" cy="960120"/>
          </a:xfrm>
          <a:prstGeom prst="rect">
            <a:avLst/>
          </a:prstGeom>
          <a:noFill/>
          <a:ln/>
        </p:spPr>
        <p:txBody>
          <a:bodyPr wrap="square" lIns="0" tIns="0" rIns="0" bIns="0" rtlCol="0" anchor="ctr"/>
          <a:lstStyle/>
          <a:p>
            <a:pPr indent="0" marL="0">
              <a:buNone/>
            </a:pPr>
            <a:r>
              <a:rPr lang="en-US" sz="1600" dirty="0">
                <a:solidFill>
                  <a:schemeClr val="tx1"/>
                </a:solidFill>
              </a:rPr>
              <a:t>Email: "Following up again. Please confirm by Friday or we will offer the territory to others."</a:t>
            </a:r>
            <a:endParaRPr lang="en-US" sz="1600" dirty="0"/>
          </a:p>
        </p:txBody>
      </p:sp>
      <p:sp>
        <p:nvSpPr>
          <p:cNvPr id="8" name="Text 6"/>
          <p:cNvSpPr txBox="1"/>
          <p:nvPr/>
        </p:nvSpPr>
        <p:spPr>
          <a:xfrm>
            <a:off x="8229600" y="2240280"/>
            <a:ext cx="3246120" cy="960120"/>
          </a:xfrm>
          <a:prstGeom prst="rect">
            <a:avLst/>
          </a:prstGeom>
          <a:noFill/>
          <a:ln/>
        </p:spPr>
        <p:txBody>
          <a:bodyPr wrap="square" lIns="0" tIns="0" rIns="0" bIns="0" rtlCol="0" anchor="ctr"/>
          <a:lstStyle/>
          <a:p>
            <a:pPr indent="0" marL="0">
              <a:buNone/>
            </a:pPr>
            <a:r>
              <a:rPr lang="en-US" sz="1400" b="1" dirty="0">
                <a:solidFill>
                  <a:schemeClr val="accent3"/>
                </a:solidFill>
              </a:rPr>
              <a:t>0 points</a:t>
            </a:r>
            <a:endParaRPr lang="en-US" sz="1400" dirty="0"/>
          </a:p>
          <a:p>
            <a:pPr indent="0" marL="0">
              <a:buNone/>
            </a:pPr>
            <a:r>
              <a:rPr lang="en-US" sz="1400" dirty="0">
                <a:solidFill>
                  <a:schemeClr val="tx1"/>
                </a:solidFill>
              </a:rPr>
              <a:t>An ultimatum risks ending the relationship.</a:t>
            </a:r>
            <a:endParaRPr lang="en-US" sz="1400" dirty="0"/>
          </a:p>
        </p:txBody>
      </p:sp>
      <p:sp>
        <p:nvSpPr>
          <p:cNvPr id="9" name="Choice B"/>
          <p:cNvSpPr/>
          <p:nvPr/>
        </p:nvSpPr>
        <p:spPr>
          <a:xfrm>
            <a:off x="548640" y="3474720"/>
            <a:ext cx="11064240" cy="1143000"/>
          </a:xfrm>
          <a:prstGeom prst="roundRect">
            <a:avLst>
              <a:gd name="adj" fmla="val 9600"/>
            </a:avLst>
          </a:prstGeom>
          <a:solidFill>
            <a:srgbClr val="E7F3EE"/>
          </a:solidFill>
          <a:ln w="12700">
            <a:solidFill>
              <a:srgbClr val="13795B"/>
            </a:solidFill>
            <a:prstDash val="solid"/>
          </a:ln>
          <a:effectLst>
            <a:outerShdw sx="100000" sy="100000" kx="0" ky="0" algn="bl" rotWithShape="0" blurRad="76200" dist="25400" dir="5400000">
              <a:srgbClr val="161A23">
                <a:alpha val="8000"/>
              </a:srgbClr>
            </a:outerShdw>
          </a:effectLst>
        </p:spPr>
        <p:txBody>
          <a:bodyPr/>
          <a:p/>
        </p:txBody>
      </p:sp>
      <p:sp>
        <p:nvSpPr>
          <p:cNvPr id="10" name="Shape 8"/>
          <p:cNvSpPr/>
          <p:nvPr/>
        </p:nvSpPr>
        <p:spPr>
          <a:xfrm>
            <a:off x="777240" y="3721608"/>
            <a:ext cx="640080" cy="640080"/>
          </a:xfrm>
          <a:prstGeom prst="ellipse">
            <a:avLst/>
          </a:prstGeom>
          <a:solidFill>
            <a:schemeClr val="accent2"/>
          </a:solidFill>
          <a:ln w="12700">
            <a:solidFill>
              <a:schemeClr val="bg1"/>
            </a:solidFill>
            <a:prstDash val="solid"/>
          </a:ln>
        </p:spPr>
        <p:txBody>
          <a:bodyPr/>
          <a:p/>
        </p:txBody>
      </p:sp>
      <p:sp>
        <p:nvSpPr>
          <p:cNvPr id="11" name="Text 9"/>
          <p:cNvSpPr txBox="1"/>
          <p:nvPr/>
        </p:nvSpPr>
        <p:spPr>
          <a:xfrm>
            <a:off x="777240" y="3721608"/>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B</a:t>
            </a:r>
            <a:endParaRPr lang="en-US" sz="2000" dirty="0"/>
          </a:p>
        </p:txBody>
      </p:sp>
      <p:sp>
        <p:nvSpPr>
          <p:cNvPr id="12" name="Text 10"/>
          <p:cNvSpPr txBox="1"/>
          <p:nvPr/>
        </p:nvSpPr>
        <p:spPr>
          <a:xfrm>
            <a:off x="1645920" y="3566160"/>
            <a:ext cx="6400800" cy="960120"/>
          </a:xfrm>
          <a:prstGeom prst="rect">
            <a:avLst/>
          </a:prstGeom>
          <a:noFill/>
          <a:ln/>
        </p:spPr>
        <p:txBody>
          <a:bodyPr wrap="square" lIns="0" tIns="0" rIns="0" bIns="0" rtlCol="0" anchor="ctr"/>
          <a:lstStyle/>
          <a:p>
            <a:pPr indent="0" marL="0">
              <a:buNone/>
            </a:pPr>
            <a:r>
              <a:rPr lang="en-US" sz="1600" dirty="0">
                <a:solidFill>
                  <a:schemeClr val="tx1"/>
                </a:solidFill>
              </a:rPr>
              <a:t>Call or send a WhatsApp message, ask after them, then ask whether any part of the quote needs discussion.</a:t>
            </a:r>
            <a:endParaRPr lang="en-US" sz="1600" dirty="0"/>
          </a:p>
        </p:txBody>
      </p:sp>
      <p:sp>
        <p:nvSpPr>
          <p:cNvPr id="13" name="Text 11"/>
          <p:cNvSpPr txBox="1"/>
          <p:nvPr/>
        </p:nvSpPr>
        <p:spPr>
          <a:xfrm>
            <a:off x="8229600" y="3566160"/>
            <a:ext cx="3246120" cy="960120"/>
          </a:xfrm>
          <a:prstGeom prst="rect">
            <a:avLst/>
          </a:prstGeom>
          <a:noFill/>
          <a:ln/>
        </p:spPr>
        <p:txBody>
          <a:bodyPr wrap="square" lIns="0" tIns="0" rIns="0" bIns="0" rtlCol="0" anchor="ctr"/>
          <a:lstStyle/>
          <a:p>
            <a:pPr indent="0" marL="0">
              <a:buNone/>
            </a:pPr>
            <a:r>
              <a:rPr lang="en-US" sz="1400" b="1" dirty="0">
                <a:solidFill>
                  <a:schemeClr val="accent2"/>
                </a:solidFill>
              </a:rPr>
              <a:t>3 points</a:t>
            </a:r>
            <a:endParaRPr lang="en-US" sz="1400" dirty="0"/>
          </a:p>
          <a:p>
            <a:pPr indent="0" marL="0">
              <a:buNone/>
            </a:pPr>
            <a:r>
              <a:rPr lang="en-US" sz="1400" dirty="0">
                <a:solidFill>
                  <a:schemeClr val="tx1"/>
                </a:solidFill>
              </a:rPr>
              <a:t>A personal channel and an open question make an honest answer easy.</a:t>
            </a:r>
            <a:endParaRPr lang="en-US" sz="1400" dirty="0"/>
          </a:p>
        </p:txBody>
      </p:sp>
      <p:sp>
        <p:nvSpPr>
          <p:cNvPr id="14" name="Choice C"/>
          <p:cNvSpPr/>
          <p:nvPr/>
        </p:nvSpPr>
        <p:spPr>
          <a:xfrm>
            <a:off x="548640" y="4800600"/>
            <a:ext cx="11064240" cy="1143000"/>
          </a:xfrm>
          <a:prstGeom prst="roundRect">
            <a:avLst>
              <a:gd name="adj" fmla="val 9600"/>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15" name="Shape 13"/>
          <p:cNvSpPr/>
          <p:nvPr/>
        </p:nvSpPr>
        <p:spPr>
          <a:xfrm>
            <a:off x="777240" y="5047488"/>
            <a:ext cx="640080" cy="640080"/>
          </a:xfrm>
          <a:prstGeom prst="ellipse">
            <a:avLst/>
          </a:prstGeom>
          <a:solidFill>
            <a:schemeClr val="accent1"/>
          </a:solidFill>
          <a:ln w="12700">
            <a:solidFill>
              <a:schemeClr val="bg1"/>
            </a:solidFill>
            <a:prstDash val="solid"/>
          </a:ln>
        </p:spPr>
        <p:txBody>
          <a:bodyPr/>
          <a:p/>
        </p:txBody>
      </p:sp>
      <p:sp>
        <p:nvSpPr>
          <p:cNvPr id="16" name="Text 14"/>
          <p:cNvSpPr txBox="1"/>
          <p:nvPr/>
        </p:nvSpPr>
        <p:spPr>
          <a:xfrm>
            <a:off x="777240" y="5047488"/>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C</a:t>
            </a:r>
            <a:endParaRPr lang="en-US" sz="2000" dirty="0"/>
          </a:p>
        </p:txBody>
      </p:sp>
      <p:sp>
        <p:nvSpPr>
          <p:cNvPr id="17" name="Text 15"/>
          <p:cNvSpPr txBox="1"/>
          <p:nvPr/>
        </p:nvSpPr>
        <p:spPr>
          <a:xfrm>
            <a:off x="1645920" y="4892040"/>
            <a:ext cx="6400800" cy="960120"/>
          </a:xfrm>
          <a:prstGeom prst="rect">
            <a:avLst/>
          </a:prstGeom>
          <a:noFill/>
          <a:ln/>
        </p:spPr>
        <p:txBody>
          <a:bodyPr wrap="square" lIns="0" tIns="0" rIns="0" bIns="0" rtlCol="0" anchor="ctr"/>
          <a:lstStyle/>
          <a:p>
            <a:pPr indent="0" marL="0">
              <a:buNone/>
            </a:pPr>
            <a:r>
              <a:rPr lang="en-US" sz="1600" dirty="0">
                <a:solidFill>
                  <a:schemeClr val="tx1"/>
                </a:solidFill>
              </a:rPr>
              <a:t>Wait another month.</a:t>
            </a:r>
            <a:endParaRPr lang="en-US" sz="1600" dirty="0"/>
          </a:p>
        </p:txBody>
      </p:sp>
      <p:sp>
        <p:nvSpPr>
          <p:cNvPr id="18" name="Text 16"/>
          <p:cNvSpPr txBox="1"/>
          <p:nvPr/>
        </p:nvSpPr>
        <p:spPr>
          <a:xfrm>
            <a:off x="8229600" y="4892040"/>
            <a:ext cx="3246120" cy="960120"/>
          </a:xfrm>
          <a:prstGeom prst="rect">
            <a:avLst/>
          </a:prstGeom>
          <a:noFill/>
          <a:ln/>
        </p:spPr>
        <p:txBody>
          <a:bodyPr wrap="square" lIns="0" tIns="0" rIns="0" bIns="0" rtlCol="0" anchor="ctr"/>
          <a:lstStyle/>
          <a:p>
            <a:pPr indent="0" marL="0">
              <a:buNone/>
            </a:pPr>
            <a:r>
              <a:rPr lang="en-US" sz="1400" b="1" dirty="0">
                <a:solidFill>
                  <a:schemeClr val="accent1"/>
                </a:solidFill>
              </a:rPr>
              <a:t>1 point</a:t>
            </a:r>
            <a:endParaRPr lang="en-US" sz="1400" dirty="0"/>
          </a:p>
          <a:p>
            <a:pPr indent="0" marL="0">
              <a:buNone/>
            </a:pPr>
            <a:r>
              <a:rPr lang="en-US" sz="1400" dirty="0">
                <a:solidFill>
                  <a:schemeClr val="tx1"/>
                </a:solidFill>
              </a:rPr>
              <a:t>Patience is good, but total silence can read as lost interest.</a:t>
            </a:r>
            <a:endParaRPr lang="en-US" sz="14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Scenario S2: "We will see about the price"</a:t>
            </a:r>
            <a:endParaRPr lang="en-US" sz="3400" dirty="0"/>
          </a:p>
        </p:txBody>
      </p:sp>
      <p:sp>
        <p:nvSpPr>
          <p:cNvPr id="3" name="Text 1"/>
          <p:cNvSpPr txBox="1"/>
          <p:nvPr/>
        </p:nvSpPr>
        <p:spPr>
          <a:xfrm>
            <a:off x="548640" y="1280160"/>
            <a:ext cx="11064240" cy="685800"/>
          </a:xfrm>
          <a:prstGeom prst="rect">
            <a:avLst/>
          </a:prstGeom>
          <a:noFill/>
          <a:ln/>
        </p:spPr>
        <p:txBody>
          <a:bodyPr wrap="square" lIns="0" tIns="0" rIns="0" bIns="0" rtlCol="0" anchor="t"/>
          <a:lstStyle/>
          <a:p>
            <a:pPr indent="0" marL="0">
              <a:buNone/>
            </a:pPr>
            <a:r>
              <a:rPr lang="en-US" sz="1900" dirty="0">
                <a:solidFill>
                  <a:schemeClr val="tx1"/>
                </a:solidFill>
              </a:rPr>
              <a:t>On a video call, the managing director says, "No problem, we will see about the price." What do you say?</a:t>
            </a:r>
            <a:endParaRPr lang="en-US" sz="1900" dirty="0"/>
          </a:p>
        </p:txBody>
      </p:sp>
      <p:sp>
        <p:nvSpPr>
          <p:cNvPr id="4" name="Choice A"/>
          <p:cNvSpPr/>
          <p:nvPr/>
        </p:nvSpPr>
        <p:spPr>
          <a:xfrm>
            <a:off x="548640" y="2148840"/>
            <a:ext cx="11064240" cy="1143000"/>
          </a:xfrm>
          <a:prstGeom prst="roundRect">
            <a:avLst>
              <a:gd name="adj" fmla="val 9600"/>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5" name="Shape 3"/>
          <p:cNvSpPr/>
          <p:nvPr/>
        </p:nvSpPr>
        <p:spPr>
          <a:xfrm>
            <a:off x="777240" y="2395728"/>
            <a:ext cx="640080" cy="640080"/>
          </a:xfrm>
          <a:prstGeom prst="ellipse">
            <a:avLst/>
          </a:prstGeom>
          <a:solidFill>
            <a:schemeClr val="accent3"/>
          </a:solidFill>
          <a:ln w="12700">
            <a:solidFill>
              <a:schemeClr val="bg1"/>
            </a:solidFill>
            <a:prstDash val="solid"/>
          </a:ln>
        </p:spPr>
        <p:txBody>
          <a:bodyPr/>
          <a:p/>
        </p:txBody>
      </p:sp>
      <p:sp>
        <p:nvSpPr>
          <p:cNvPr id="6" name="Text 4"/>
          <p:cNvSpPr txBox="1"/>
          <p:nvPr/>
        </p:nvSpPr>
        <p:spPr>
          <a:xfrm>
            <a:off x="777240" y="2395728"/>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A</a:t>
            </a:r>
            <a:endParaRPr lang="en-US" sz="2000" dirty="0"/>
          </a:p>
        </p:txBody>
      </p:sp>
      <p:sp>
        <p:nvSpPr>
          <p:cNvPr id="7" name="Text 5"/>
          <p:cNvSpPr txBox="1"/>
          <p:nvPr/>
        </p:nvSpPr>
        <p:spPr>
          <a:xfrm>
            <a:off x="1645920" y="2240280"/>
            <a:ext cx="6400800" cy="960120"/>
          </a:xfrm>
          <a:prstGeom prst="rect">
            <a:avLst/>
          </a:prstGeom>
          <a:noFill/>
          <a:ln/>
        </p:spPr>
        <p:txBody>
          <a:bodyPr wrap="square" lIns="0" tIns="0" rIns="0" bIns="0" rtlCol="0" anchor="ctr"/>
          <a:lstStyle/>
          <a:p>
            <a:pPr indent="0" marL="0">
              <a:buNone/>
            </a:pPr>
            <a:r>
              <a:rPr lang="en-US" sz="1600" dirty="0">
                <a:solidFill>
                  <a:schemeClr val="tx1"/>
                </a:solidFill>
              </a:rPr>
              <a:t>"Great, so we have a deal?"</a:t>
            </a:r>
            <a:endParaRPr lang="en-US" sz="1600" dirty="0"/>
          </a:p>
        </p:txBody>
      </p:sp>
      <p:sp>
        <p:nvSpPr>
          <p:cNvPr id="8" name="Text 6"/>
          <p:cNvSpPr txBox="1"/>
          <p:nvPr/>
        </p:nvSpPr>
        <p:spPr>
          <a:xfrm>
            <a:off x="8229600" y="2240280"/>
            <a:ext cx="3246120" cy="960120"/>
          </a:xfrm>
          <a:prstGeom prst="rect">
            <a:avLst/>
          </a:prstGeom>
          <a:noFill/>
          <a:ln/>
        </p:spPr>
        <p:txBody>
          <a:bodyPr wrap="square" lIns="0" tIns="0" rIns="0" bIns="0" rtlCol="0" anchor="ctr"/>
          <a:lstStyle/>
          <a:p>
            <a:pPr indent="0" marL="0">
              <a:buNone/>
            </a:pPr>
            <a:r>
              <a:rPr lang="en-US" sz="1400" b="1" dirty="0">
                <a:solidFill>
                  <a:schemeClr val="accent3"/>
                </a:solidFill>
              </a:rPr>
              <a:t>0 points</a:t>
            </a:r>
            <a:endParaRPr lang="en-US" sz="1400" dirty="0"/>
          </a:p>
          <a:p>
            <a:pPr indent="0" marL="0">
              <a:buNone/>
            </a:pPr>
            <a:r>
              <a:rPr lang="en-US" sz="1400" dirty="0">
                <a:solidFill>
                  <a:schemeClr val="tx1"/>
                </a:solidFill>
              </a:rPr>
              <a:t>This pushes for a yes that was not given.</a:t>
            </a:r>
            <a:endParaRPr lang="en-US" sz="1400" dirty="0"/>
          </a:p>
        </p:txBody>
      </p:sp>
      <p:sp>
        <p:nvSpPr>
          <p:cNvPr id="9" name="Choice B"/>
          <p:cNvSpPr/>
          <p:nvPr/>
        </p:nvSpPr>
        <p:spPr>
          <a:xfrm>
            <a:off x="548640" y="3474720"/>
            <a:ext cx="11064240" cy="1143000"/>
          </a:xfrm>
          <a:prstGeom prst="roundRect">
            <a:avLst>
              <a:gd name="adj" fmla="val 9600"/>
            </a:avLst>
          </a:prstGeom>
          <a:solidFill>
            <a:srgbClr val="E7F3EE"/>
          </a:solidFill>
          <a:ln w="12700">
            <a:solidFill>
              <a:srgbClr val="13795B"/>
            </a:solidFill>
            <a:prstDash val="solid"/>
          </a:ln>
          <a:effectLst>
            <a:outerShdw sx="100000" sy="100000" kx="0" ky="0" algn="bl" rotWithShape="0" blurRad="76200" dist="25400" dir="5400000">
              <a:srgbClr val="161A23">
                <a:alpha val="8000"/>
              </a:srgbClr>
            </a:outerShdw>
          </a:effectLst>
        </p:spPr>
        <p:txBody>
          <a:bodyPr/>
          <a:p/>
        </p:txBody>
      </p:sp>
      <p:sp>
        <p:nvSpPr>
          <p:cNvPr id="10" name="Shape 8"/>
          <p:cNvSpPr/>
          <p:nvPr/>
        </p:nvSpPr>
        <p:spPr>
          <a:xfrm>
            <a:off x="777240" y="3721608"/>
            <a:ext cx="640080" cy="640080"/>
          </a:xfrm>
          <a:prstGeom prst="ellipse">
            <a:avLst/>
          </a:prstGeom>
          <a:solidFill>
            <a:schemeClr val="accent2"/>
          </a:solidFill>
          <a:ln w="12700">
            <a:solidFill>
              <a:schemeClr val="bg1"/>
            </a:solidFill>
            <a:prstDash val="solid"/>
          </a:ln>
        </p:spPr>
        <p:txBody>
          <a:bodyPr/>
          <a:p/>
        </p:txBody>
      </p:sp>
      <p:sp>
        <p:nvSpPr>
          <p:cNvPr id="11" name="Text 9"/>
          <p:cNvSpPr txBox="1"/>
          <p:nvPr/>
        </p:nvSpPr>
        <p:spPr>
          <a:xfrm>
            <a:off x="777240" y="3721608"/>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B</a:t>
            </a:r>
            <a:endParaRPr lang="en-US" sz="2000" dirty="0"/>
          </a:p>
        </p:txBody>
      </p:sp>
      <p:sp>
        <p:nvSpPr>
          <p:cNvPr id="12" name="Text 10"/>
          <p:cNvSpPr txBox="1"/>
          <p:nvPr/>
        </p:nvSpPr>
        <p:spPr>
          <a:xfrm>
            <a:off x="1645920" y="3566160"/>
            <a:ext cx="6400800" cy="960120"/>
          </a:xfrm>
          <a:prstGeom prst="rect">
            <a:avLst/>
          </a:prstGeom>
          <a:noFill/>
          <a:ln/>
        </p:spPr>
        <p:txBody>
          <a:bodyPr wrap="square" lIns="0" tIns="0" rIns="0" bIns="0" rtlCol="0" anchor="ctr"/>
          <a:lstStyle/>
          <a:p>
            <a:pPr indent="0" marL="0">
              <a:buNone/>
            </a:pPr>
            <a:r>
              <a:rPr lang="en-US" sz="1600" dirty="0">
                <a:solidFill>
                  <a:schemeClr val="tx1"/>
                </a:solidFill>
              </a:rPr>
              <a:t>"Thank you. Which part of the pricing would you like us to look at together?"</a:t>
            </a:r>
            <a:endParaRPr lang="en-US" sz="1600" dirty="0"/>
          </a:p>
        </p:txBody>
      </p:sp>
      <p:sp>
        <p:nvSpPr>
          <p:cNvPr id="13" name="Text 11"/>
          <p:cNvSpPr txBox="1"/>
          <p:nvPr/>
        </p:nvSpPr>
        <p:spPr>
          <a:xfrm>
            <a:off x="8229600" y="3566160"/>
            <a:ext cx="3246120" cy="960120"/>
          </a:xfrm>
          <a:prstGeom prst="rect">
            <a:avLst/>
          </a:prstGeom>
          <a:noFill/>
          <a:ln/>
        </p:spPr>
        <p:txBody>
          <a:bodyPr wrap="square" lIns="0" tIns="0" rIns="0" bIns="0" rtlCol="0" anchor="ctr"/>
          <a:lstStyle/>
          <a:p>
            <a:pPr indent="0" marL="0">
              <a:buNone/>
            </a:pPr>
            <a:r>
              <a:rPr lang="en-US" sz="1400" b="1" dirty="0">
                <a:solidFill>
                  <a:schemeClr val="accent2"/>
                </a:solidFill>
              </a:rPr>
              <a:t>3 points</a:t>
            </a:r>
            <a:endParaRPr lang="en-US" sz="1400" dirty="0"/>
          </a:p>
          <a:p>
            <a:pPr indent="0" marL="0">
              <a:buNone/>
            </a:pPr>
            <a:r>
              <a:rPr lang="en-US" sz="1400" dirty="0">
                <a:solidFill>
                  <a:schemeClr val="tx1"/>
                </a:solidFill>
              </a:rPr>
              <a:t>It invites the real concern.</a:t>
            </a:r>
            <a:endParaRPr lang="en-US" sz="1400" dirty="0"/>
          </a:p>
        </p:txBody>
      </p:sp>
      <p:sp>
        <p:nvSpPr>
          <p:cNvPr id="14" name="Choice C"/>
          <p:cNvSpPr/>
          <p:nvPr/>
        </p:nvSpPr>
        <p:spPr>
          <a:xfrm>
            <a:off x="548640" y="4800600"/>
            <a:ext cx="11064240" cy="1143000"/>
          </a:xfrm>
          <a:prstGeom prst="roundRect">
            <a:avLst>
              <a:gd name="adj" fmla="val 9600"/>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15" name="Shape 13"/>
          <p:cNvSpPr/>
          <p:nvPr/>
        </p:nvSpPr>
        <p:spPr>
          <a:xfrm>
            <a:off x="777240" y="5047488"/>
            <a:ext cx="640080" cy="640080"/>
          </a:xfrm>
          <a:prstGeom prst="ellipse">
            <a:avLst/>
          </a:prstGeom>
          <a:solidFill>
            <a:schemeClr val="accent1"/>
          </a:solidFill>
          <a:ln w="12700">
            <a:solidFill>
              <a:schemeClr val="bg1"/>
            </a:solidFill>
            <a:prstDash val="solid"/>
          </a:ln>
        </p:spPr>
        <p:txBody>
          <a:bodyPr/>
          <a:p/>
        </p:txBody>
      </p:sp>
      <p:sp>
        <p:nvSpPr>
          <p:cNvPr id="16" name="Text 14"/>
          <p:cNvSpPr txBox="1"/>
          <p:nvPr/>
        </p:nvSpPr>
        <p:spPr>
          <a:xfrm>
            <a:off x="777240" y="5047488"/>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C</a:t>
            </a:r>
            <a:endParaRPr lang="en-US" sz="2000" dirty="0"/>
          </a:p>
        </p:txBody>
      </p:sp>
      <p:sp>
        <p:nvSpPr>
          <p:cNvPr id="17" name="Text 15"/>
          <p:cNvSpPr txBox="1"/>
          <p:nvPr/>
        </p:nvSpPr>
        <p:spPr>
          <a:xfrm>
            <a:off x="1645920" y="4892040"/>
            <a:ext cx="6400800" cy="960120"/>
          </a:xfrm>
          <a:prstGeom prst="rect">
            <a:avLst/>
          </a:prstGeom>
          <a:noFill/>
          <a:ln/>
        </p:spPr>
        <p:txBody>
          <a:bodyPr wrap="square" lIns="0" tIns="0" rIns="0" bIns="0" rtlCol="0" anchor="ctr"/>
          <a:lstStyle/>
          <a:p>
            <a:pPr indent="0" marL="0">
              <a:buNone/>
            </a:pPr>
            <a:r>
              <a:rPr lang="en-US" sz="1600" dirty="0">
                <a:solidFill>
                  <a:schemeClr val="tx1"/>
                </a:solidFill>
              </a:rPr>
              <a:t>Offer an immediate 10% discount.</a:t>
            </a:r>
            <a:endParaRPr lang="en-US" sz="1600" dirty="0"/>
          </a:p>
        </p:txBody>
      </p:sp>
      <p:sp>
        <p:nvSpPr>
          <p:cNvPr id="18" name="Text 16"/>
          <p:cNvSpPr txBox="1"/>
          <p:nvPr/>
        </p:nvSpPr>
        <p:spPr>
          <a:xfrm>
            <a:off x="8229600" y="4892040"/>
            <a:ext cx="3246120" cy="960120"/>
          </a:xfrm>
          <a:prstGeom prst="rect">
            <a:avLst/>
          </a:prstGeom>
          <a:noFill/>
          <a:ln/>
        </p:spPr>
        <p:txBody>
          <a:bodyPr wrap="square" lIns="0" tIns="0" rIns="0" bIns="0" rtlCol="0" anchor="ctr"/>
          <a:lstStyle/>
          <a:p>
            <a:pPr indent="0" marL="0">
              <a:buNone/>
            </a:pPr>
            <a:r>
              <a:rPr lang="en-US" sz="1400" b="1" dirty="0">
                <a:solidFill>
                  <a:schemeClr val="accent1"/>
                </a:solidFill>
              </a:rPr>
              <a:t>1 point</a:t>
            </a:r>
            <a:endParaRPr lang="en-US" sz="1400" dirty="0"/>
          </a:p>
          <a:p>
            <a:pPr indent="0" marL="0">
              <a:buNone/>
            </a:pPr>
            <a:r>
              <a:rPr lang="en-US" sz="1400" dirty="0">
                <a:solidFill>
                  <a:schemeClr val="tx1"/>
                </a:solidFill>
              </a:rPr>
              <a:t>It may solve the wrong problem and sets a pattern.</a:t>
            </a:r>
            <a:endParaRPr lang="en-US" sz="14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What the scenarios teach</a:t>
            </a:r>
            <a:endParaRPr lang="en-US" sz="3400" dirty="0"/>
          </a:p>
        </p:txBody>
      </p:sp>
      <p:sp>
        <p:nvSpPr>
          <p:cNvPr id="3" name="Lesson 1"/>
          <p:cNvSpPr/>
          <p:nvPr/>
        </p:nvSpPr>
        <p:spPr>
          <a:xfrm>
            <a:off x="548640" y="1463040"/>
            <a:ext cx="5394960" cy="1691640"/>
          </a:xfrm>
          <a:prstGeom prst="roundRect">
            <a:avLst>
              <a:gd name="adj" fmla="val 64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Shape 2"/>
          <p:cNvSpPr/>
          <p:nvPr/>
        </p:nvSpPr>
        <p:spPr>
          <a:xfrm>
            <a:off x="868680" y="1847088"/>
            <a:ext cx="914400" cy="914400"/>
          </a:xfrm>
          <a:prstGeom prst="ellipse">
            <a:avLst/>
          </a:prstGeom>
          <a:solidFill>
            <a:srgbClr val="13795B"/>
          </a:solidFill>
          <a:ln w="12700">
            <a:solidFill>
              <a:srgbClr val="13795B"/>
            </a:solidFill>
            <a:prstDash val="solid"/>
          </a:ln>
        </p:spPr>
        <p:txBody>
          <a:bodyPr/>
          <a:p/>
        </p:txBody>
      </p:sp>
      <p:pic>
        <p:nvPicPr>
          <p:cNvPr id="5" name="Image 0" descr="preencoded.png">    </p:cNvPr>
          <p:cNvPicPr>
            <a:picLocks noChangeAspect="1"/>
          </p:cNvPicPr>
          <p:nvPr/>
        </p:nvPicPr>
        <p:blipFill>
          <a:blip r:embed="rId1"/>
          <a:stretch>
            <a:fillRect/>
          </a:stretch>
        </p:blipFill>
        <p:spPr>
          <a:xfrm>
            <a:off x="1097280" y="2075688"/>
            <a:ext cx="457200" cy="457200"/>
          </a:xfrm>
          <a:prstGeom prst="rect">
            <a:avLst/>
          </a:prstGeom>
        </p:spPr>
      </p:pic>
      <p:sp>
        <p:nvSpPr>
          <p:cNvPr id="6" name="Text 3"/>
          <p:cNvSpPr txBox="1"/>
          <p:nvPr/>
        </p:nvSpPr>
        <p:spPr>
          <a:xfrm>
            <a:off x="2057400" y="1783080"/>
            <a:ext cx="3657600" cy="457200"/>
          </a:xfrm>
          <a:prstGeom prst="rect">
            <a:avLst/>
          </a:prstGeom>
          <a:noFill/>
          <a:ln/>
        </p:spPr>
        <p:txBody>
          <a:bodyPr wrap="square" lIns="0" tIns="0" rIns="0" bIns="0" rtlCol="0" anchor="t"/>
          <a:lstStyle/>
          <a:p>
            <a:pPr indent="0" marL="0">
              <a:buNone/>
            </a:pPr>
            <a:r>
              <a:rPr lang="en-US" sz="2100" b="1" dirty="0">
                <a:solidFill>
                  <a:schemeClr val="tx2"/>
                </a:solidFill>
              </a:rPr>
              <a:t>Use a personal channel</a:t>
            </a:r>
            <a:endParaRPr lang="en-US" sz="2100" dirty="0"/>
          </a:p>
        </p:txBody>
      </p:sp>
      <p:sp>
        <p:nvSpPr>
          <p:cNvPr id="7" name="Text 4"/>
          <p:cNvSpPr txBox="1"/>
          <p:nvPr/>
        </p:nvSpPr>
        <p:spPr>
          <a:xfrm>
            <a:off x="2057400" y="2286000"/>
            <a:ext cx="3657600" cy="731520"/>
          </a:xfrm>
          <a:prstGeom prst="rect">
            <a:avLst/>
          </a:prstGeom>
          <a:noFill/>
          <a:ln/>
        </p:spPr>
        <p:txBody>
          <a:bodyPr wrap="square" lIns="0" tIns="0" rIns="0" bIns="0" rtlCol="0" anchor="t"/>
          <a:lstStyle/>
          <a:p>
            <a:pPr indent="0" marL="0">
              <a:buNone/>
            </a:pPr>
            <a:r>
              <a:rPr lang="en-US" sz="1600" dirty="0">
                <a:solidFill>
                  <a:schemeClr val="tx1"/>
                </a:solidFill>
              </a:rPr>
              <a:t>When writing goes quiet, call or send a WhatsApp message.</a:t>
            </a:r>
            <a:endParaRPr lang="en-US" sz="1600" dirty="0"/>
          </a:p>
        </p:txBody>
      </p:sp>
      <p:sp>
        <p:nvSpPr>
          <p:cNvPr id="8" name="Lesson 2"/>
          <p:cNvSpPr/>
          <p:nvPr/>
        </p:nvSpPr>
        <p:spPr>
          <a:xfrm>
            <a:off x="6126480" y="1463040"/>
            <a:ext cx="5394960" cy="1691640"/>
          </a:xfrm>
          <a:prstGeom prst="roundRect">
            <a:avLst>
              <a:gd name="adj" fmla="val 64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9" name="Shape 6"/>
          <p:cNvSpPr/>
          <p:nvPr/>
        </p:nvSpPr>
        <p:spPr>
          <a:xfrm>
            <a:off x="6446520" y="1847088"/>
            <a:ext cx="914400" cy="914400"/>
          </a:xfrm>
          <a:prstGeom prst="ellipse">
            <a:avLst/>
          </a:prstGeom>
          <a:solidFill>
            <a:srgbClr val="13795B"/>
          </a:solidFill>
          <a:ln w="12700">
            <a:solidFill>
              <a:srgbClr val="13795B"/>
            </a:solidFill>
            <a:prstDash val="solid"/>
          </a:ln>
        </p:spPr>
        <p:txBody>
          <a:bodyPr/>
          <a:p/>
        </p:txBody>
      </p:sp>
      <p:pic>
        <p:nvPicPr>
          <p:cNvPr id="10" name="Image 1" descr="preencoded.png">    </p:cNvPr>
          <p:cNvPicPr>
            <a:picLocks noChangeAspect="1"/>
          </p:cNvPicPr>
          <p:nvPr/>
        </p:nvPicPr>
        <p:blipFill>
          <a:blip r:embed="rId2"/>
          <a:stretch>
            <a:fillRect/>
          </a:stretch>
        </p:blipFill>
        <p:spPr>
          <a:xfrm>
            <a:off x="6675120" y="2075688"/>
            <a:ext cx="457200" cy="457200"/>
          </a:xfrm>
          <a:prstGeom prst="rect">
            <a:avLst/>
          </a:prstGeom>
        </p:spPr>
      </p:pic>
      <p:sp>
        <p:nvSpPr>
          <p:cNvPr id="11" name="Text 7"/>
          <p:cNvSpPr txBox="1"/>
          <p:nvPr/>
        </p:nvSpPr>
        <p:spPr>
          <a:xfrm>
            <a:off x="7635240" y="1783080"/>
            <a:ext cx="3657600" cy="457200"/>
          </a:xfrm>
          <a:prstGeom prst="rect">
            <a:avLst/>
          </a:prstGeom>
          <a:noFill/>
          <a:ln/>
        </p:spPr>
        <p:txBody>
          <a:bodyPr wrap="square" lIns="0" tIns="0" rIns="0" bIns="0" rtlCol="0" anchor="t"/>
          <a:lstStyle/>
          <a:p>
            <a:pPr indent="0" marL="0">
              <a:buNone/>
            </a:pPr>
            <a:r>
              <a:rPr lang="en-US" sz="2100" b="1" dirty="0">
                <a:solidFill>
                  <a:schemeClr val="tx2"/>
                </a:solidFill>
              </a:rPr>
              <a:t>Ask open questions</a:t>
            </a:r>
            <a:endParaRPr lang="en-US" sz="2100" dirty="0"/>
          </a:p>
        </p:txBody>
      </p:sp>
      <p:sp>
        <p:nvSpPr>
          <p:cNvPr id="12" name="Text 8"/>
          <p:cNvSpPr txBox="1"/>
          <p:nvPr/>
        </p:nvSpPr>
        <p:spPr>
          <a:xfrm>
            <a:off x="7635240" y="2286000"/>
            <a:ext cx="3657600" cy="731520"/>
          </a:xfrm>
          <a:prstGeom prst="rect">
            <a:avLst/>
          </a:prstGeom>
          <a:noFill/>
          <a:ln/>
        </p:spPr>
        <p:txBody>
          <a:bodyPr wrap="square" lIns="0" tIns="0" rIns="0" bIns="0" rtlCol="0" anchor="t"/>
          <a:lstStyle/>
          <a:p>
            <a:pPr indent="0" marL="0">
              <a:buNone/>
            </a:pPr>
            <a:r>
              <a:rPr lang="en-US" sz="1600" dirty="0">
                <a:solidFill>
                  <a:schemeClr val="tx1"/>
                </a:solidFill>
              </a:rPr>
              <a:t>Make an honest answer easy to give.</a:t>
            </a:r>
            <a:endParaRPr lang="en-US" sz="1600" dirty="0"/>
          </a:p>
        </p:txBody>
      </p:sp>
      <p:sp>
        <p:nvSpPr>
          <p:cNvPr id="13" name="Lesson 3"/>
          <p:cNvSpPr/>
          <p:nvPr/>
        </p:nvSpPr>
        <p:spPr>
          <a:xfrm>
            <a:off x="548640" y="3383280"/>
            <a:ext cx="5394960" cy="1691640"/>
          </a:xfrm>
          <a:prstGeom prst="roundRect">
            <a:avLst>
              <a:gd name="adj" fmla="val 64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4" name="Shape 10"/>
          <p:cNvSpPr/>
          <p:nvPr/>
        </p:nvSpPr>
        <p:spPr>
          <a:xfrm>
            <a:off x="868680" y="3767328"/>
            <a:ext cx="914400" cy="914400"/>
          </a:xfrm>
          <a:prstGeom prst="ellipse">
            <a:avLst/>
          </a:prstGeom>
          <a:solidFill>
            <a:srgbClr val="13795B"/>
          </a:solidFill>
          <a:ln w="12700">
            <a:solidFill>
              <a:srgbClr val="13795B"/>
            </a:solidFill>
            <a:prstDash val="solid"/>
          </a:ln>
        </p:spPr>
        <p:txBody>
          <a:bodyPr/>
          <a:p/>
        </p:txBody>
      </p:sp>
      <p:pic>
        <p:nvPicPr>
          <p:cNvPr id="15" name="Image 2" descr="preencoded.png">    </p:cNvPr>
          <p:cNvPicPr>
            <a:picLocks noChangeAspect="1"/>
          </p:cNvPicPr>
          <p:nvPr/>
        </p:nvPicPr>
        <p:blipFill>
          <a:blip r:embed="rId3"/>
          <a:stretch>
            <a:fillRect/>
          </a:stretch>
        </p:blipFill>
        <p:spPr>
          <a:xfrm>
            <a:off x="1097280" y="3995928"/>
            <a:ext cx="457200" cy="457200"/>
          </a:xfrm>
          <a:prstGeom prst="rect">
            <a:avLst/>
          </a:prstGeom>
        </p:spPr>
      </p:pic>
      <p:sp>
        <p:nvSpPr>
          <p:cNvPr id="16" name="Text 11"/>
          <p:cNvSpPr txBox="1"/>
          <p:nvPr/>
        </p:nvSpPr>
        <p:spPr>
          <a:xfrm>
            <a:off x="2057400" y="3703320"/>
            <a:ext cx="3657600" cy="457200"/>
          </a:xfrm>
          <a:prstGeom prst="rect">
            <a:avLst/>
          </a:prstGeom>
          <a:noFill/>
          <a:ln/>
        </p:spPr>
        <p:txBody>
          <a:bodyPr wrap="square" lIns="0" tIns="0" rIns="0" bIns="0" rtlCol="0" anchor="t"/>
          <a:lstStyle/>
          <a:p>
            <a:pPr indent="0" marL="0">
              <a:buNone/>
            </a:pPr>
            <a:r>
              <a:rPr lang="en-US" sz="2100" b="1" dirty="0">
                <a:solidFill>
                  <a:schemeClr val="tx2"/>
                </a:solidFill>
              </a:rPr>
              <a:t>Avoid ultimatums</a:t>
            </a:r>
            <a:endParaRPr lang="en-US" sz="2100" dirty="0"/>
          </a:p>
        </p:txBody>
      </p:sp>
      <p:sp>
        <p:nvSpPr>
          <p:cNvPr id="17" name="Text 12"/>
          <p:cNvSpPr txBox="1"/>
          <p:nvPr/>
        </p:nvSpPr>
        <p:spPr>
          <a:xfrm>
            <a:off x="2057400" y="4206240"/>
            <a:ext cx="3657600" cy="731520"/>
          </a:xfrm>
          <a:prstGeom prst="rect">
            <a:avLst/>
          </a:prstGeom>
          <a:noFill/>
          <a:ln/>
        </p:spPr>
        <p:txBody>
          <a:bodyPr wrap="square" lIns="0" tIns="0" rIns="0" bIns="0" rtlCol="0" anchor="t"/>
          <a:lstStyle/>
          <a:p>
            <a:pPr indent="0" marL="0">
              <a:buNone/>
            </a:pPr>
            <a:r>
              <a:rPr lang="en-US" sz="1600" dirty="0">
                <a:solidFill>
                  <a:schemeClr val="tx1"/>
                </a:solidFill>
              </a:rPr>
              <a:t>Deadlines from a new partner can end the conversation.</a:t>
            </a:r>
            <a:endParaRPr lang="en-US" sz="1600" dirty="0"/>
          </a:p>
        </p:txBody>
      </p:sp>
      <p:sp>
        <p:nvSpPr>
          <p:cNvPr id="18" name="Lesson 4"/>
          <p:cNvSpPr/>
          <p:nvPr/>
        </p:nvSpPr>
        <p:spPr>
          <a:xfrm>
            <a:off x="6126480" y="3383280"/>
            <a:ext cx="5394960" cy="1691640"/>
          </a:xfrm>
          <a:prstGeom prst="roundRect">
            <a:avLst>
              <a:gd name="adj" fmla="val 6486"/>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9" name="Shape 14"/>
          <p:cNvSpPr/>
          <p:nvPr/>
        </p:nvSpPr>
        <p:spPr>
          <a:xfrm>
            <a:off x="6446520" y="3767328"/>
            <a:ext cx="914400" cy="914400"/>
          </a:xfrm>
          <a:prstGeom prst="ellipse">
            <a:avLst/>
          </a:prstGeom>
          <a:solidFill>
            <a:srgbClr val="13795B"/>
          </a:solidFill>
          <a:ln w="12700">
            <a:solidFill>
              <a:srgbClr val="13795B"/>
            </a:solidFill>
            <a:prstDash val="solid"/>
          </a:ln>
        </p:spPr>
        <p:txBody>
          <a:bodyPr/>
          <a:p/>
        </p:txBody>
      </p:sp>
      <p:pic>
        <p:nvPicPr>
          <p:cNvPr id="20" name="Image 3" descr="preencoded.png">    </p:cNvPr>
          <p:cNvPicPr>
            <a:picLocks noChangeAspect="1"/>
          </p:cNvPicPr>
          <p:nvPr/>
        </p:nvPicPr>
        <p:blipFill>
          <a:blip r:embed="rId4"/>
          <a:stretch>
            <a:fillRect/>
          </a:stretch>
        </p:blipFill>
        <p:spPr>
          <a:xfrm>
            <a:off x="6675120" y="3995928"/>
            <a:ext cx="457200" cy="457200"/>
          </a:xfrm>
          <a:prstGeom prst="rect">
            <a:avLst/>
          </a:prstGeom>
        </p:spPr>
      </p:pic>
      <p:sp>
        <p:nvSpPr>
          <p:cNvPr id="21" name="Text 15"/>
          <p:cNvSpPr txBox="1"/>
          <p:nvPr/>
        </p:nvSpPr>
        <p:spPr>
          <a:xfrm>
            <a:off x="7635240" y="3703320"/>
            <a:ext cx="3657600" cy="457200"/>
          </a:xfrm>
          <a:prstGeom prst="rect">
            <a:avLst/>
          </a:prstGeom>
          <a:noFill/>
          <a:ln/>
        </p:spPr>
        <p:txBody>
          <a:bodyPr wrap="square" lIns="0" tIns="0" rIns="0" bIns="0" rtlCol="0" anchor="t"/>
          <a:lstStyle/>
          <a:p>
            <a:pPr indent="0" marL="0">
              <a:buNone/>
            </a:pPr>
            <a:r>
              <a:rPr lang="en-US" sz="2100" b="1" dirty="0">
                <a:solidFill>
                  <a:schemeClr val="tx2"/>
                </a:solidFill>
              </a:rPr>
              <a:t>Do not discount too early</a:t>
            </a:r>
            <a:endParaRPr lang="en-US" sz="2100" dirty="0"/>
          </a:p>
        </p:txBody>
      </p:sp>
      <p:sp>
        <p:nvSpPr>
          <p:cNvPr id="22" name="Text 16"/>
          <p:cNvSpPr txBox="1"/>
          <p:nvPr/>
        </p:nvSpPr>
        <p:spPr>
          <a:xfrm>
            <a:off x="7635240" y="4206240"/>
            <a:ext cx="3657600" cy="731520"/>
          </a:xfrm>
          <a:prstGeom prst="rect">
            <a:avLst/>
          </a:prstGeom>
          <a:noFill/>
          <a:ln/>
        </p:spPr>
        <p:txBody>
          <a:bodyPr wrap="square" lIns="0" tIns="0" rIns="0" bIns="0" rtlCol="0" anchor="t"/>
          <a:lstStyle/>
          <a:p>
            <a:pPr indent="0" marL="0">
              <a:buNone/>
            </a:pPr>
            <a:r>
              <a:rPr lang="en-US" sz="1600" dirty="0">
                <a:solidFill>
                  <a:schemeClr val="tx1"/>
                </a:solidFill>
              </a:rPr>
              <a:t>Find the real concern before you change the price.</a:t>
            </a:r>
            <a:endParaRPr lang="en-US" sz="1600" dirty="0"/>
          </a:p>
        </p:txBody>
      </p:sp>
      <p:sp>
        <p:nvSpPr>
          <p:cNvPr id="23" name="Text 17"/>
          <p:cNvSpPr txBox="1"/>
          <p:nvPr/>
        </p:nvSpPr>
        <p:spPr>
          <a:xfrm>
            <a:off x="548640" y="5440680"/>
            <a:ext cx="11064240" cy="457200"/>
          </a:xfrm>
          <a:prstGeom prst="rect">
            <a:avLst/>
          </a:prstGeom>
          <a:noFill/>
          <a:ln/>
        </p:spPr>
        <p:txBody>
          <a:bodyPr wrap="square" lIns="0" tIns="0" rIns="0" bIns="0" rtlCol="0" anchor="t"/>
          <a:lstStyle/>
          <a:p>
            <a:pPr indent="0" marL="0">
              <a:buNone/>
            </a:pPr>
            <a:r>
              <a:rPr lang="en-US" sz="1800" i="1" dirty="0">
                <a:solidFill>
                  <a:schemeClr val="tx2"/>
                </a:solidFill>
              </a:rPr>
              <a:t>Back to the quote that went quiet: which of these would have saved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Verification is standard practice</a:t>
            </a:r>
            <a:endParaRPr lang="en-US" sz="3400" dirty="0"/>
          </a:p>
        </p:txBody>
      </p:sp>
      <p:sp>
        <p:nvSpPr>
          <p:cNvPr id="3" name="Respect bubble"/>
          <p:cNvSpPr/>
          <p:nvPr/>
        </p:nvSpPr>
        <p:spPr>
          <a:xfrm>
            <a:off x="822960" y="1554480"/>
            <a:ext cx="10515600" cy="1463040"/>
          </a:xfrm>
          <a:prstGeom prst="wedgeRoundRectCallout">
            <a:avLst/>
          </a:prstGeom>
          <a:solidFill>
            <a:srgbClr val="1E2B5C"/>
          </a:solidFill>
          <a:ln w="19050">
            <a:solidFill>
              <a:srgbClr val="1E2B5C"/>
            </a:solidFill>
            <a:prstDash val="solid"/>
          </a:ln>
        </p:spPr>
        <p:txBody>
          <a:bodyPr/>
          <a:p/>
        </p:txBody>
      </p:sp>
      <p:sp>
        <p:nvSpPr>
          <p:cNvPr id="4" name="Text 2"/>
          <p:cNvSpPr txBox="1"/>
          <p:nvPr/>
        </p:nvSpPr>
        <p:spPr>
          <a:xfrm>
            <a:off x="1005840" y="1645920"/>
            <a:ext cx="10149840" cy="1097280"/>
          </a:xfrm>
          <a:prstGeom prst="rect">
            <a:avLst/>
          </a:prstGeom>
          <a:noFill/>
          <a:ln/>
        </p:spPr>
        <p:txBody>
          <a:bodyPr wrap="square" lIns="0" tIns="0" rIns="0" bIns="0" rtlCol="0" anchor="ctr"/>
          <a:lstStyle/>
          <a:p>
            <a:pPr algn="ctr" indent="0" marL="0">
              <a:buNone/>
            </a:pPr>
            <a:r>
              <a:rPr lang="en-US" sz="3000" b="1" dirty="0">
                <a:solidFill>
                  <a:schemeClr val="bg1"/>
                </a:solidFill>
                <a:latin typeface="Georgia" pitchFamily="34" charset="0"/>
                <a:ea typeface="Georgia" pitchFamily="34" charset="-122"/>
                <a:cs typeface="Georgia" pitchFamily="34" charset="-120"/>
              </a:rPr>
              <a:t>"Most businesses are legitimate. Both sides verify."</a:t>
            </a:r>
            <a:endParaRPr lang="en-US" sz="3000" dirty="0"/>
          </a:p>
        </p:txBody>
      </p:sp>
      <p:sp>
        <p:nvSpPr>
          <p:cNvPr id="5" name="Point 1"/>
          <p:cNvSpPr/>
          <p:nvPr/>
        </p:nvSpPr>
        <p:spPr>
          <a:xfrm>
            <a:off x="548640" y="3429000"/>
            <a:ext cx="3520440" cy="2240280"/>
          </a:xfrm>
          <a:prstGeom prst="roundRect">
            <a:avLst>
              <a:gd name="adj" fmla="val 4898"/>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6" name="Shape 4"/>
          <p:cNvSpPr/>
          <p:nvPr/>
        </p:nvSpPr>
        <p:spPr>
          <a:xfrm>
            <a:off x="822960" y="3657600"/>
            <a:ext cx="731520" cy="731520"/>
          </a:xfrm>
          <a:prstGeom prst="ellipse">
            <a:avLst/>
          </a:prstGeom>
          <a:solidFill>
            <a:srgbClr val="1E2B5C"/>
          </a:solidFill>
          <a:ln w="12700">
            <a:solidFill>
              <a:srgbClr val="1E2B5C"/>
            </a:solidFill>
            <a:prstDash val="solid"/>
          </a:ln>
        </p:spPr>
        <p:txBody>
          <a:bodyPr/>
          <a:p/>
        </p:txBody>
      </p:sp>
      <p:pic>
        <p:nvPicPr>
          <p:cNvPr id="7" name="Image 0" descr="preencoded.png">    </p:cNvPr>
          <p:cNvPicPr>
            <a:picLocks noChangeAspect="1"/>
          </p:cNvPicPr>
          <p:nvPr/>
        </p:nvPicPr>
        <p:blipFill>
          <a:blip r:embed="rId1"/>
          <a:stretch>
            <a:fillRect/>
          </a:stretch>
        </p:blipFill>
        <p:spPr>
          <a:xfrm>
            <a:off x="1005840" y="3840480"/>
            <a:ext cx="365760" cy="365760"/>
          </a:xfrm>
          <a:prstGeom prst="rect">
            <a:avLst/>
          </a:prstGeom>
        </p:spPr>
      </p:pic>
      <p:sp>
        <p:nvSpPr>
          <p:cNvPr id="8" name="Text 5"/>
          <p:cNvSpPr txBox="1"/>
          <p:nvPr/>
        </p:nvSpPr>
        <p:spPr>
          <a:xfrm>
            <a:off x="1691640" y="3611880"/>
            <a:ext cx="2240280" cy="868680"/>
          </a:xfrm>
          <a:prstGeom prst="rect">
            <a:avLst/>
          </a:prstGeom>
          <a:noFill/>
          <a:ln/>
        </p:spPr>
        <p:txBody>
          <a:bodyPr wrap="square" lIns="0" tIns="0" rIns="0" bIns="0" rtlCol="0" anchor="ctr"/>
          <a:lstStyle/>
          <a:p>
            <a:pPr indent="0" marL="0">
              <a:buNone/>
            </a:pPr>
            <a:r>
              <a:rPr lang="en-US" sz="1700" b="1" dirty="0">
                <a:solidFill>
                  <a:schemeClr val="tx2"/>
                </a:solidFill>
              </a:rPr>
              <a:t>Fraud happens in every market</a:t>
            </a:r>
            <a:endParaRPr lang="en-US" sz="1700" dirty="0"/>
          </a:p>
        </p:txBody>
      </p:sp>
      <p:sp>
        <p:nvSpPr>
          <p:cNvPr id="9" name="Text 6"/>
          <p:cNvSpPr txBox="1"/>
          <p:nvPr/>
        </p:nvSpPr>
        <p:spPr>
          <a:xfrm>
            <a:off x="822960" y="4572000"/>
            <a:ext cx="3017520" cy="960120"/>
          </a:xfrm>
          <a:prstGeom prst="rect">
            <a:avLst/>
          </a:prstGeom>
          <a:noFill/>
          <a:ln/>
        </p:spPr>
        <p:txBody>
          <a:bodyPr wrap="square" lIns="0" tIns="0" rIns="0" bIns="0" rtlCol="0" anchor="t"/>
          <a:lstStyle/>
          <a:p>
            <a:pPr indent="0" marL="0">
              <a:buNone/>
            </a:pPr>
            <a:r>
              <a:rPr lang="en-US" sz="1500" dirty="0">
                <a:solidFill>
                  <a:schemeClr val="tx1"/>
                </a:solidFill>
              </a:rPr>
              <a:t>Business email compromise targets U.S. firms every day.</a:t>
            </a:r>
            <a:endParaRPr lang="en-US" sz="1500" dirty="0"/>
          </a:p>
        </p:txBody>
      </p:sp>
      <p:sp>
        <p:nvSpPr>
          <p:cNvPr id="10" name="Point 2"/>
          <p:cNvSpPr/>
          <p:nvPr/>
        </p:nvSpPr>
        <p:spPr>
          <a:xfrm>
            <a:off x="4297680" y="3429000"/>
            <a:ext cx="3520440" cy="2240280"/>
          </a:xfrm>
          <a:prstGeom prst="roundRect">
            <a:avLst>
              <a:gd name="adj" fmla="val 4898"/>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1" name="Shape 8"/>
          <p:cNvSpPr/>
          <p:nvPr/>
        </p:nvSpPr>
        <p:spPr>
          <a:xfrm>
            <a:off x="4572000" y="3657600"/>
            <a:ext cx="731520" cy="731520"/>
          </a:xfrm>
          <a:prstGeom prst="ellipse">
            <a:avLst/>
          </a:prstGeom>
          <a:solidFill>
            <a:srgbClr val="1E2B5C"/>
          </a:solidFill>
          <a:ln w="12700">
            <a:solidFill>
              <a:srgbClr val="1E2B5C"/>
            </a:solidFill>
            <a:prstDash val="solid"/>
          </a:ln>
        </p:spPr>
        <p:txBody>
          <a:bodyPr/>
          <a:p/>
        </p:txBody>
      </p:sp>
      <p:pic>
        <p:nvPicPr>
          <p:cNvPr id="12" name="Image 1" descr="preencoded.png">    </p:cNvPr>
          <p:cNvPicPr>
            <a:picLocks noChangeAspect="1"/>
          </p:cNvPicPr>
          <p:nvPr/>
        </p:nvPicPr>
        <p:blipFill>
          <a:blip r:embed="rId2"/>
          <a:stretch>
            <a:fillRect/>
          </a:stretch>
        </p:blipFill>
        <p:spPr>
          <a:xfrm>
            <a:off x="4754880" y="3840480"/>
            <a:ext cx="365760" cy="365760"/>
          </a:xfrm>
          <a:prstGeom prst="rect">
            <a:avLst/>
          </a:prstGeom>
        </p:spPr>
      </p:pic>
      <p:sp>
        <p:nvSpPr>
          <p:cNvPr id="13" name="Text 9"/>
          <p:cNvSpPr txBox="1"/>
          <p:nvPr/>
        </p:nvSpPr>
        <p:spPr>
          <a:xfrm>
            <a:off x="5440680" y="3611880"/>
            <a:ext cx="2240280" cy="868680"/>
          </a:xfrm>
          <a:prstGeom prst="rect">
            <a:avLst/>
          </a:prstGeom>
          <a:noFill/>
          <a:ln/>
        </p:spPr>
        <p:txBody>
          <a:bodyPr wrap="square" lIns="0" tIns="0" rIns="0" bIns="0" rtlCol="0" anchor="ctr"/>
          <a:lstStyle/>
          <a:p>
            <a:pPr indent="0" marL="0">
              <a:buNone/>
            </a:pPr>
            <a:r>
              <a:rPr lang="en-US" sz="1700" b="1" dirty="0">
                <a:solidFill>
                  <a:schemeClr val="tx2"/>
                </a:solidFill>
              </a:rPr>
              <a:t>Your partners verify you too</a:t>
            </a:r>
            <a:endParaRPr lang="en-US" sz="1700" dirty="0"/>
          </a:p>
        </p:txBody>
      </p:sp>
      <p:sp>
        <p:nvSpPr>
          <p:cNvPr id="14" name="Text 10"/>
          <p:cNvSpPr txBox="1"/>
          <p:nvPr/>
        </p:nvSpPr>
        <p:spPr>
          <a:xfrm>
            <a:off x="4572000" y="4572000"/>
            <a:ext cx="3017520" cy="960120"/>
          </a:xfrm>
          <a:prstGeom prst="rect">
            <a:avLst/>
          </a:prstGeom>
          <a:noFill/>
          <a:ln/>
        </p:spPr>
        <p:txBody>
          <a:bodyPr wrap="square" lIns="0" tIns="0" rIns="0" bIns="0" rtlCol="0" anchor="t"/>
          <a:lstStyle/>
          <a:p>
            <a:pPr indent="0" marL="0">
              <a:buNone/>
            </a:pPr>
            <a:r>
              <a:rPr lang="en-US" sz="1500" dirty="0">
                <a:solidFill>
                  <a:schemeClr val="tx1"/>
                </a:solidFill>
              </a:rPr>
              <a:t>Many Nigerian businesses guard carefully against fraud.</a:t>
            </a:r>
            <a:endParaRPr lang="en-US" sz="1500" dirty="0"/>
          </a:p>
        </p:txBody>
      </p:sp>
      <p:sp>
        <p:nvSpPr>
          <p:cNvPr id="15" name="Point 3"/>
          <p:cNvSpPr/>
          <p:nvPr/>
        </p:nvSpPr>
        <p:spPr>
          <a:xfrm>
            <a:off x="8046720" y="3429000"/>
            <a:ext cx="3520440" cy="2240280"/>
          </a:xfrm>
          <a:prstGeom prst="roundRect">
            <a:avLst>
              <a:gd name="adj" fmla="val 4898"/>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6" name="Shape 12"/>
          <p:cNvSpPr/>
          <p:nvPr/>
        </p:nvSpPr>
        <p:spPr>
          <a:xfrm>
            <a:off x="8321040" y="3657600"/>
            <a:ext cx="731520" cy="731520"/>
          </a:xfrm>
          <a:prstGeom prst="ellipse">
            <a:avLst/>
          </a:prstGeom>
          <a:solidFill>
            <a:srgbClr val="1E2B5C"/>
          </a:solidFill>
          <a:ln w="12700">
            <a:solidFill>
              <a:srgbClr val="1E2B5C"/>
            </a:solidFill>
            <a:prstDash val="solid"/>
          </a:ln>
        </p:spPr>
        <p:txBody>
          <a:bodyPr/>
          <a:p/>
        </p:txBody>
      </p:sp>
      <p:pic>
        <p:nvPicPr>
          <p:cNvPr id="17" name="Image 2" descr="preencoded.png">    </p:cNvPr>
          <p:cNvPicPr>
            <a:picLocks noChangeAspect="1"/>
          </p:cNvPicPr>
          <p:nvPr/>
        </p:nvPicPr>
        <p:blipFill>
          <a:blip r:embed="rId3"/>
          <a:stretch>
            <a:fillRect/>
          </a:stretch>
        </p:blipFill>
        <p:spPr>
          <a:xfrm>
            <a:off x="8503920" y="3840480"/>
            <a:ext cx="365760" cy="365760"/>
          </a:xfrm>
          <a:prstGeom prst="rect">
            <a:avLst/>
          </a:prstGeom>
        </p:spPr>
      </p:pic>
      <p:sp>
        <p:nvSpPr>
          <p:cNvPr id="18" name="Text 13"/>
          <p:cNvSpPr txBox="1"/>
          <p:nvPr/>
        </p:nvSpPr>
        <p:spPr>
          <a:xfrm>
            <a:off x="9189720" y="3611880"/>
            <a:ext cx="2240280" cy="868680"/>
          </a:xfrm>
          <a:prstGeom prst="rect">
            <a:avLst/>
          </a:prstGeom>
          <a:noFill/>
          <a:ln/>
        </p:spPr>
        <p:txBody>
          <a:bodyPr wrap="square" lIns="0" tIns="0" rIns="0" bIns="0" rtlCol="0" anchor="ctr"/>
          <a:lstStyle/>
          <a:p>
            <a:pPr indent="0" marL="0">
              <a:buNone/>
            </a:pPr>
            <a:r>
              <a:rPr lang="en-US" sz="1700" b="1" dirty="0">
                <a:solidFill>
                  <a:schemeClr val="tx2"/>
                </a:solidFill>
              </a:rPr>
              <a:t>Same routine for everyone</a:t>
            </a:r>
            <a:endParaRPr lang="en-US" sz="1700" dirty="0"/>
          </a:p>
        </p:txBody>
      </p:sp>
      <p:sp>
        <p:nvSpPr>
          <p:cNvPr id="19" name="Text 14"/>
          <p:cNvSpPr txBox="1"/>
          <p:nvPr/>
        </p:nvSpPr>
        <p:spPr>
          <a:xfrm>
            <a:off x="8321040" y="4572000"/>
            <a:ext cx="3017520" cy="960120"/>
          </a:xfrm>
          <a:prstGeom prst="rect">
            <a:avLst/>
          </a:prstGeom>
          <a:noFill/>
          <a:ln/>
        </p:spPr>
        <p:txBody>
          <a:bodyPr wrap="square" lIns="0" tIns="0" rIns="0" bIns="0" rtlCol="0" anchor="t"/>
          <a:lstStyle/>
          <a:p>
            <a:pPr indent="0" marL="0">
              <a:buNone/>
            </a:pPr>
            <a:r>
              <a:rPr lang="en-US" sz="1500" dirty="0">
                <a:solidFill>
                  <a:schemeClr val="tx1"/>
                </a:solidFill>
              </a:rPr>
              <a:t>Verify every new partner the same way, and say so.</a:t>
            </a:r>
            <a:endParaRPr lang="en-US" sz="15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The digital trust checklist</a:t>
            </a:r>
            <a:endParaRPr lang="en-US" sz="3400" dirty="0"/>
          </a:p>
        </p:txBody>
      </p:sp>
      <p:sp>
        <p:nvSpPr>
          <p:cNvPr id="3" name="Check 1"/>
          <p:cNvSpPr/>
          <p:nvPr/>
        </p:nvSpPr>
        <p:spPr>
          <a:xfrm>
            <a:off x="548640" y="137160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4" name="Image 0" descr="preencoded.png">    </p:cNvPr>
          <p:cNvPicPr>
            <a:picLocks noChangeAspect="1"/>
          </p:cNvPicPr>
          <p:nvPr/>
        </p:nvPicPr>
        <p:blipFill>
          <a:blip r:embed="rId1"/>
          <a:stretch>
            <a:fillRect/>
          </a:stretch>
        </p:blipFill>
        <p:spPr>
          <a:xfrm>
            <a:off x="749808" y="1618488"/>
            <a:ext cx="411480" cy="411480"/>
          </a:xfrm>
          <a:prstGeom prst="rect">
            <a:avLst/>
          </a:prstGeom>
        </p:spPr>
      </p:pic>
      <p:sp>
        <p:nvSpPr>
          <p:cNvPr id="5" name="Text 2"/>
          <p:cNvSpPr txBox="1"/>
          <p:nvPr/>
        </p:nvSpPr>
        <p:spPr>
          <a:xfrm>
            <a:off x="1325880" y="1371600"/>
            <a:ext cx="4480560" cy="914400"/>
          </a:xfrm>
          <a:prstGeom prst="rect">
            <a:avLst/>
          </a:prstGeom>
          <a:noFill/>
          <a:ln/>
        </p:spPr>
        <p:txBody>
          <a:bodyPr wrap="square" lIns="0" tIns="0" rIns="0" bIns="0" rtlCol="0" anchor="ctr"/>
          <a:lstStyle/>
          <a:p>
            <a:pPr indent="0" marL="0">
              <a:buNone/>
            </a:pPr>
            <a:r>
              <a:rPr lang="en-US" sz="1500" dirty="0">
                <a:solidFill>
                  <a:schemeClr val="tx1"/>
                </a:solidFill>
              </a:rPr>
              <a:t>Verify the company in the official registry (Nigeria: Corporate Affairs Commission public search)</a:t>
            </a:r>
            <a:endParaRPr lang="en-US" sz="1500" dirty="0"/>
          </a:p>
        </p:txBody>
      </p:sp>
      <p:sp>
        <p:nvSpPr>
          <p:cNvPr id="6" name="Check 2"/>
          <p:cNvSpPr/>
          <p:nvPr/>
        </p:nvSpPr>
        <p:spPr>
          <a:xfrm>
            <a:off x="6126480" y="137160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7" name="Image 1" descr="preencoded.png">    </p:cNvPr>
          <p:cNvPicPr>
            <a:picLocks noChangeAspect="1"/>
          </p:cNvPicPr>
          <p:nvPr/>
        </p:nvPicPr>
        <p:blipFill>
          <a:blip r:embed="rId2"/>
          <a:stretch>
            <a:fillRect/>
          </a:stretch>
        </p:blipFill>
        <p:spPr>
          <a:xfrm>
            <a:off x="6327648" y="1618488"/>
            <a:ext cx="411480" cy="411480"/>
          </a:xfrm>
          <a:prstGeom prst="rect">
            <a:avLst/>
          </a:prstGeom>
        </p:spPr>
      </p:pic>
      <p:sp>
        <p:nvSpPr>
          <p:cNvPr id="8" name="Text 4"/>
          <p:cNvSpPr txBox="1"/>
          <p:nvPr/>
        </p:nvSpPr>
        <p:spPr>
          <a:xfrm>
            <a:off x="6903720" y="1371600"/>
            <a:ext cx="4480560" cy="914400"/>
          </a:xfrm>
          <a:prstGeom prst="rect">
            <a:avLst/>
          </a:prstGeom>
          <a:noFill/>
          <a:ln/>
        </p:spPr>
        <p:txBody>
          <a:bodyPr wrap="square" lIns="0" tIns="0" rIns="0" bIns="0" rtlCol="0" anchor="ctr"/>
          <a:lstStyle/>
          <a:p>
            <a:pPr indent="0" marL="0">
              <a:buNone/>
            </a:pPr>
            <a:r>
              <a:rPr lang="en-US" sz="1500" dirty="0">
                <a:solidFill>
                  <a:schemeClr val="tx1"/>
                </a:solidFill>
              </a:rPr>
              <a:t>Meet on video before the first transaction</a:t>
            </a:r>
            <a:endParaRPr lang="en-US" sz="1500" dirty="0"/>
          </a:p>
        </p:txBody>
      </p:sp>
      <p:sp>
        <p:nvSpPr>
          <p:cNvPr id="9" name="Check 3"/>
          <p:cNvSpPr/>
          <p:nvPr/>
        </p:nvSpPr>
        <p:spPr>
          <a:xfrm>
            <a:off x="548640" y="246888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10" name="Image 2" descr="preencoded.png">    </p:cNvPr>
          <p:cNvPicPr>
            <a:picLocks noChangeAspect="1"/>
          </p:cNvPicPr>
          <p:nvPr/>
        </p:nvPicPr>
        <p:blipFill>
          <a:blip r:embed="rId3"/>
          <a:stretch>
            <a:fillRect/>
          </a:stretch>
        </p:blipFill>
        <p:spPr>
          <a:xfrm>
            <a:off x="749808" y="2715768"/>
            <a:ext cx="411480" cy="411480"/>
          </a:xfrm>
          <a:prstGeom prst="rect">
            <a:avLst/>
          </a:prstGeom>
        </p:spPr>
      </p:pic>
      <p:sp>
        <p:nvSpPr>
          <p:cNvPr id="11" name="Text 6"/>
          <p:cNvSpPr txBox="1"/>
          <p:nvPr/>
        </p:nvSpPr>
        <p:spPr>
          <a:xfrm>
            <a:off x="1325880" y="2468880"/>
            <a:ext cx="4480560" cy="914400"/>
          </a:xfrm>
          <a:prstGeom prst="rect">
            <a:avLst/>
          </a:prstGeom>
          <a:noFill/>
          <a:ln/>
        </p:spPr>
        <p:txBody>
          <a:bodyPr wrap="square" lIns="0" tIns="0" rIns="0" bIns="0" rtlCol="0" anchor="ctr"/>
          <a:lstStyle/>
          <a:p>
            <a:pPr indent="0" marL="0">
              <a:buNone/>
            </a:pPr>
            <a:r>
              <a:rPr lang="en-US" sz="1500" dirty="0">
                <a:solidFill>
                  <a:schemeClr val="tx1"/>
                </a:solidFill>
              </a:rPr>
              <a:t>Check email domains for look-alike spellings</a:t>
            </a:r>
            <a:endParaRPr lang="en-US" sz="1500" dirty="0"/>
          </a:p>
        </p:txBody>
      </p:sp>
      <p:sp>
        <p:nvSpPr>
          <p:cNvPr id="12" name="Check 4"/>
          <p:cNvSpPr/>
          <p:nvPr/>
        </p:nvSpPr>
        <p:spPr>
          <a:xfrm>
            <a:off x="6126480" y="246888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13" name="Image 3" descr="preencoded.png">    </p:cNvPr>
          <p:cNvPicPr>
            <a:picLocks noChangeAspect="1"/>
          </p:cNvPicPr>
          <p:nvPr/>
        </p:nvPicPr>
        <p:blipFill>
          <a:blip r:embed="rId4"/>
          <a:stretch>
            <a:fillRect/>
          </a:stretch>
        </p:blipFill>
        <p:spPr>
          <a:xfrm>
            <a:off x="6327648" y="2715768"/>
            <a:ext cx="411480" cy="411480"/>
          </a:xfrm>
          <a:prstGeom prst="rect">
            <a:avLst/>
          </a:prstGeom>
        </p:spPr>
      </p:pic>
      <p:sp>
        <p:nvSpPr>
          <p:cNvPr id="14" name="Text 8"/>
          <p:cNvSpPr txBox="1"/>
          <p:nvPr/>
        </p:nvSpPr>
        <p:spPr>
          <a:xfrm>
            <a:off x="6903720" y="2468880"/>
            <a:ext cx="4480560" cy="914400"/>
          </a:xfrm>
          <a:prstGeom prst="rect">
            <a:avLst/>
          </a:prstGeom>
          <a:noFill/>
          <a:ln/>
        </p:spPr>
        <p:txBody>
          <a:bodyPr wrap="square" lIns="0" tIns="0" rIns="0" bIns="0" rtlCol="0" anchor="ctr"/>
          <a:lstStyle/>
          <a:p>
            <a:pPr indent="0" marL="0">
              <a:buNone/>
            </a:pPr>
            <a:r>
              <a:rPr lang="en-US" sz="1500" dirty="0">
                <a:solidFill>
                  <a:schemeClr val="tx1"/>
                </a:solidFill>
              </a:rPr>
              <a:t>Never act on bank detail changes sent only by email</a:t>
            </a:r>
            <a:endParaRPr lang="en-US" sz="1500" dirty="0"/>
          </a:p>
        </p:txBody>
      </p:sp>
      <p:sp>
        <p:nvSpPr>
          <p:cNvPr id="15" name="Check 5"/>
          <p:cNvSpPr/>
          <p:nvPr/>
        </p:nvSpPr>
        <p:spPr>
          <a:xfrm>
            <a:off x="548640" y="356616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16" name="Image 4" descr="preencoded.png">    </p:cNvPr>
          <p:cNvPicPr>
            <a:picLocks noChangeAspect="1"/>
          </p:cNvPicPr>
          <p:nvPr/>
        </p:nvPicPr>
        <p:blipFill>
          <a:blip r:embed="rId5"/>
          <a:stretch>
            <a:fillRect/>
          </a:stretch>
        </p:blipFill>
        <p:spPr>
          <a:xfrm>
            <a:off x="749808" y="3813048"/>
            <a:ext cx="411480" cy="411480"/>
          </a:xfrm>
          <a:prstGeom prst="rect">
            <a:avLst/>
          </a:prstGeom>
        </p:spPr>
      </p:pic>
      <p:sp>
        <p:nvSpPr>
          <p:cNvPr id="17" name="Text 10"/>
          <p:cNvSpPr txBox="1"/>
          <p:nvPr/>
        </p:nvSpPr>
        <p:spPr>
          <a:xfrm>
            <a:off x="1325880" y="3566160"/>
            <a:ext cx="4480560" cy="914400"/>
          </a:xfrm>
          <a:prstGeom prst="rect">
            <a:avLst/>
          </a:prstGeom>
          <a:noFill/>
          <a:ln/>
        </p:spPr>
        <p:txBody>
          <a:bodyPr wrap="square" lIns="0" tIns="0" rIns="0" bIns="0" rtlCol="0" anchor="ctr"/>
          <a:lstStyle/>
          <a:p>
            <a:pPr indent="0" marL="0">
              <a:buNone/>
            </a:pPr>
            <a:r>
              <a:rPr lang="en-US" sz="1500" dirty="0">
                <a:solidFill>
                  <a:schemeClr val="tx1"/>
                </a:solidFill>
              </a:rPr>
              <a:t>Use letters of credit, escrow or staged payments for first deals</a:t>
            </a:r>
            <a:endParaRPr lang="en-US" sz="1500" dirty="0"/>
          </a:p>
        </p:txBody>
      </p:sp>
      <p:sp>
        <p:nvSpPr>
          <p:cNvPr id="18" name="Check 6"/>
          <p:cNvSpPr/>
          <p:nvPr/>
        </p:nvSpPr>
        <p:spPr>
          <a:xfrm>
            <a:off x="6126480" y="356616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19" name="Image 5" descr="preencoded.png">    </p:cNvPr>
          <p:cNvPicPr>
            <a:picLocks noChangeAspect="1"/>
          </p:cNvPicPr>
          <p:nvPr/>
        </p:nvPicPr>
        <p:blipFill>
          <a:blip r:embed="rId6"/>
          <a:stretch>
            <a:fillRect/>
          </a:stretch>
        </p:blipFill>
        <p:spPr>
          <a:xfrm>
            <a:off x="6327648" y="3813048"/>
            <a:ext cx="411480" cy="411480"/>
          </a:xfrm>
          <a:prstGeom prst="rect">
            <a:avLst/>
          </a:prstGeom>
        </p:spPr>
      </p:pic>
      <p:sp>
        <p:nvSpPr>
          <p:cNvPr id="20" name="Text 12"/>
          <p:cNvSpPr txBox="1"/>
          <p:nvPr/>
        </p:nvSpPr>
        <p:spPr>
          <a:xfrm>
            <a:off x="6903720" y="3566160"/>
            <a:ext cx="4480560" cy="914400"/>
          </a:xfrm>
          <a:prstGeom prst="rect">
            <a:avLst/>
          </a:prstGeom>
          <a:noFill/>
          <a:ln/>
        </p:spPr>
        <p:txBody>
          <a:bodyPr wrap="square" lIns="0" tIns="0" rIns="0" bIns="0" rtlCol="0" anchor="ctr"/>
          <a:lstStyle/>
          <a:p>
            <a:pPr indent="0" marL="0">
              <a:buNone/>
            </a:pPr>
            <a:r>
              <a:rPr lang="en-US" sz="1500" dirty="0">
                <a:solidFill>
                  <a:schemeClr val="tx1"/>
                </a:solidFill>
              </a:rPr>
              <a:t>Keep records of all agreements and payment instructions</a:t>
            </a:r>
            <a:endParaRPr lang="en-US" sz="1500" dirty="0"/>
          </a:p>
        </p:txBody>
      </p:sp>
      <p:sp>
        <p:nvSpPr>
          <p:cNvPr id="21" name="Check 7"/>
          <p:cNvSpPr/>
          <p:nvPr/>
        </p:nvSpPr>
        <p:spPr>
          <a:xfrm>
            <a:off x="548640" y="466344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22" name="Image 6" descr="preencoded.png">    </p:cNvPr>
          <p:cNvPicPr>
            <a:picLocks noChangeAspect="1"/>
          </p:cNvPicPr>
          <p:nvPr/>
        </p:nvPicPr>
        <p:blipFill>
          <a:blip r:embed="rId7"/>
          <a:stretch>
            <a:fillRect/>
          </a:stretch>
        </p:blipFill>
        <p:spPr>
          <a:xfrm>
            <a:off x="749808" y="4910328"/>
            <a:ext cx="411480" cy="411480"/>
          </a:xfrm>
          <a:prstGeom prst="rect">
            <a:avLst/>
          </a:prstGeom>
        </p:spPr>
      </p:pic>
      <p:sp>
        <p:nvSpPr>
          <p:cNvPr id="23" name="Text 14"/>
          <p:cNvSpPr txBox="1"/>
          <p:nvPr/>
        </p:nvSpPr>
        <p:spPr>
          <a:xfrm>
            <a:off x="1325880" y="4663440"/>
            <a:ext cx="4480560" cy="914400"/>
          </a:xfrm>
          <a:prstGeom prst="rect">
            <a:avLst/>
          </a:prstGeom>
          <a:noFill/>
          <a:ln/>
        </p:spPr>
        <p:txBody>
          <a:bodyPr wrap="square" lIns="0" tIns="0" rIns="0" bIns="0" rtlCol="0" anchor="ctr"/>
          <a:lstStyle/>
          <a:p>
            <a:pPr indent="0" marL="0">
              <a:buNone/>
            </a:pPr>
            <a:r>
              <a:rPr lang="en-US" sz="1500" dirty="0">
                <a:solidFill>
                  <a:schemeClr val="tx1"/>
                </a:solidFill>
              </a:rPr>
              <a:t>Report suspected internet fraud at ic3.gov</a:t>
            </a:r>
            <a:endParaRPr lang="en-US" sz="1500" dirty="0"/>
          </a:p>
        </p:txBody>
      </p:sp>
      <p:sp>
        <p:nvSpPr>
          <p:cNvPr id="24" name="Check 8"/>
          <p:cNvSpPr/>
          <p:nvPr/>
        </p:nvSpPr>
        <p:spPr>
          <a:xfrm>
            <a:off x="6126480" y="4663440"/>
            <a:ext cx="5394960" cy="914400"/>
          </a:xfrm>
          <a:prstGeom prst="roundRect">
            <a:avLst>
              <a:gd name="adj" fmla="val 12000"/>
            </a:avLst>
          </a:prstGeom>
          <a:solidFill>
            <a:schemeClr val="bg1"/>
          </a:solidFill>
          <a:ln w="12700">
            <a:solidFill>
              <a:schemeClr val="accent5"/>
            </a:solidFill>
            <a:prstDash val="solid"/>
          </a:ln>
        </p:spPr>
        <p:txBody>
          <a:bodyPr/>
          <a:p/>
        </p:txBody>
      </p:sp>
      <p:pic>
        <p:nvPicPr>
          <p:cNvPr id="25" name="Image 7" descr="preencoded.png">    </p:cNvPr>
          <p:cNvPicPr>
            <a:picLocks noChangeAspect="1"/>
          </p:cNvPicPr>
          <p:nvPr/>
        </p:nvPicPr>
        <p:blipFill>
          <a:blip r:embed="rId8"/>
          <a:stretch>
            <a:fillRect/>
          </a:stretch>
        </p:blipFill>
        <p:spPr>
          <a:xfrm>
            <a:off x="6327648" y="4910328"/>
            <a:ext cx="411480" cy="411480"/>
          </a:xfrm>
          <a:prstGeom prst="rect">
            <a:avLst/>
          </a:prstGeom>
        </p:spPr>
      </p:pic>
      <p:sp>
        <p:nvSpPr>
          <p:cNvPr id="26" name="Text 16"/>
          <p:cNvSpPr txBox="1"/>
          <p:nvPr/>
        </p:nvSpPr>
        <p:spPr>
          <a:xfrm>
            <a:off x="6903720" y="4663440"/>
            <a:ext cx="4480560" cy="914400"/>
          </a:xfrm>
          <a:prstGeom prst="rect">
            <a:avLst/>
          </a:prstGeom>
          <a:noFill/>
          <a:ln/>
        </p:spPr>
        <p:txBody>
          <a:bodyPr wrap="square" lIns="0" tIns="0" rIns="0" bIns="0" rtlCol="0" anchor="ctr"/>
          <a:lstStyle/>
          <a:p>
            <a:pPr indent="0" marL="0">
              <a:buNone/>
            </a:pPr>
            <a:r>
              <a:rPr lang="en-US" sz="1500" dirty="0">
                <a:solidFill>
                  <a:schemeClr val="tx1"/>
                </a:solidFill>
              </a:rPr>
              <a:t>Explain your checks as standard practice</a:t>
            </a:r>
            <a:endParaRPr lang="en-US" sz="1500" dirty="0"/>
          </a:p>
        </p:txBody>
      </p:sp>
      <p:sp>
        <p:nvSpPr>
          <p:cNvPr id="27" name="Text 17"/>
          <p:cNvSpPr txBox="1"/>
          <p:nvPr/>
        </p:nvSpPr>
        <p:spPr>
          <a:xfrm>
            <a:off x="548640" y="5806440"/>
            <a:ext cx="10972800" cy="365760"/>
          </a:xfrm>
          <a:prstGeom prst="rect">
            <a:avLst/>
          </a:prstGeom>
          <a:noFill/>
          <a:ln/>
        </p:spPr>
        <p:txBody>
          <a:bodyPr wrap="square" lIns="0" tIns="0" rIns="0" bIns="0" rtlCol="0" anchor="t"/>
          <a:lstStyle/>
          <a:p>
            <a:pPr indent="0" marL="0">
              <a:buNone/>
            </a:pPr>
            <a:r>
              <a:rPr lang="en-US" sz="1600" i="1" dirty="0">
                <a:solidFill>
                  <a:schemeClr val="accent4"/>
                </a:solidFill>
              </a:rPr>
              <a:t>Tick what your firm already does on the handout. Circle one to add.</a:t>
            </a:r>
            <a:endParaRPr lang="en-US" sz="16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Bank details changed? Pick up the phone.</a:t>
            </a:r>
            <a:endParaRPr lang="en-US" sz="3400" dirty="0"/>
          </a:p>
        </p:txBody>
      </p:sp>
      <p:sp>
        <p:nvSpPr>
          <p:cNvPr id="3" name="Shape 1"/>
          <p:cNvSpPr/>
          <p:nvPr/>
        </p:nvSpPr>
        <p:spPr>
          <a:xfrm>
            <a:off x="731520" y="1645920"/>
            <a:ext cx="1828800" cy="1828800"/>
          </a:xfrm>
          <a:prstGeom prst="ellipse">
            <a:avLst/>
          </a:prstGeom>
          <a:solidFill>
            <a:srgbClr val="D9962B"/>
          </a:solidFill>
          <a:ln w="12700">
            <a:solidFill>
              <a:srgbClr val="D9962B"/>
            </a:solidFill>
            <a:prstDash val="solid"/>
          </a:ln>
        </p:spPr>
        <p:txBody>
          <a:bodyPr/>
          <a:p/>
        </p:txBody>
      </p:sp>
      <p:pic>
        <p:nvPicPr>
          <p:cNvPr id="4" name="Image 0" descr="preencoded.png">    </p:cNvPr>
          <p:cNvPicPr>
            <a:picLocks noChangeAspect="1"/>
          </p:cNvPicPr>
          <p:nvPr/>
        </p:nvPicPr>
        <p:blipFill>
          <a:blip r:embed="rId1"/>
          <a:stretch>
            <a:fillRect/>
          </a:stretch>
        </p:blipFill>
        <p:spPr>
          <a:xfrm>
            <a:off x="1188720" y="2103120"/>
            <a:ext cx="914400" cy="914400"/>
          </a:xfrm>
          <a:prstGeom prst="rect">
            <a:avLst/>
          </a:prstGeom>
        </p:spPr>
      </p:pic>
      <p:sp>
        <p:nvSpPr>
          <p:cNvPr id="5" name="Text 2"/>
          <p:cNvSpPr txBox="1"/>
          <p:nvPr/>
        </p:nvSpPr>
        <p:spPr>
          <a:xfrm>
            <a:off x="2926080" y="1645920"/>
            <a:ext cx="8595360" cy="1828800"/>
          </a:xfrm>
          <a:prstGeom prst="rect">
            <a:avLst/>
          </a:prstGeom>
          <a:noFill/>
          <a:ln/>
        </p:spPr>
        <p:txBody>
          <a:bodyPr wrap="square" lIns="0" tIns="0" rIns="0" bIns="0" rtlCol="0" anchor="ctr"/>
          <a:lstStyle/>
          <a:p>
            <a:pPr indent="0" marL="0">
              <a:buNone/>
            </a:pPr>
            <a:r>
              <a:rPr lang="en-US" sz="2600" b="1" dirty="0">
                <a:solidFill>
                  <a:schemeClr val="tx2"/>
                </a:solidFill>
                <a:latin typeface="Georgia" pitchFamily="34" charset="0"/>
                <a:ea typeface="Georgia" pitchFamily="34" charset="-122"/>
                <a:cs typeface="Georgia" pitchFamily="34" charset="-120"/>
              </a:rPr>
              <a:t>Never act on a change of bank details sent only by email. Call a number you already have, not one in the message.</a:t>
            </a:r>
            <a:endParaRPr lang="en-US" sz="2600" dirty="0"/>
          </a:p>
        </p:txBody>
      </p:sp>
      <p:sp>
        <p:nvSpPr>
          <p:cNvPr id="6" name="Flow 1"/>
          <p:cNvSpPr/>
          <p:nvPr/>
        </p:nvSpPr>
        <p:spPr>
          <a:xfrm>
            <a:off x="548640" y="3931920"/>
            <a:ext cx="3383280" cy="1645920"/>
          </a:xfrm>
          <a:prstGeom prst="roundRect">
            <a:avLst>
              <a:gd name="adj" fmla="val 6667"/>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7" name="Text 4"/>
          <p:cNvSpPr txBox="1"/>
          <p:nvPr/>
        </p:nvSpPr>
        <p:spPr>
          <a:xfrm>
            <a:off x="777240" y="406908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Georgia" pitchFamily="34" charset="0"/>
                <a:ea typeface="Georgia" pitchFamily="34" charset="-122"/>
                <a:cs typeface="Georgia" pitchFamily="34" charset="-120"/>
              </a:rPr>
              <a:t>1</a:t>
            </a:r>
            <a:endParaRPr lang="en-US" sz="2800" dirty="0"/>
          </a:p>
        </p:txBody>
      </p:sp>
      <p:sp>
        <p:nvSpPr>
          <p:cNvPr id="8" name="Text 5"/>
          <p:cNvSpPr txBox="1"/>
          <p:nvPr/>
        </p:nvSpPr>
        <p:spPr>
          <a:xfrm>
            <a:off x="777240" y="4617720"/>
            <a:ext cx="2926080" cy="868680"/>
          </a:xfrm>
          <a:prstGeom prst="rect">
            <a:avLst/>
          </a:prstGeom>
          <a:noFill/>
          <a:ln/>
        </p:spPr>
        <p:txBody>
          <a:bodyPr wrap="square" lIns="0" tIns="0" rIns="0" bIns="0" rtlCol="0" anchor="t"/>
          <a:lstStyle/>
          <a:p>
            <a:pPr indent="0" marL="0">
              <a:buNone/>
            </a:pPr>
            <a:r>
              <a:rPr lang="en-US" sz="1700" dirty="0">
                <a:solidFill>
                  <a:schemeClr val="tx1"/>
                </a:solidFill>
              </a:rPr>
              <a:t>An email asks you to pay a new account</a:t>
            </a:r>
            <a:endParaRPr lang="en-US" sz="1700" dirty="0"/>
          </a:p>
        </p:txBody>
      </p:sp>
      <p:sp>
        <p:nvSpPr>
          <p:cNvPr id="9" name="Shape 6"/>
          <p:cNvSpPr/>
          <p:nvPr/>
        </p:nvSpPr>
        <p:spPr>
          <a:xfrm>
            <a:off x="4005072" y="4526280"/>
            <a:ext cx="274320" cy="365760"/>
          </a:xfrm>
          <a:prstGeom prst="rightArrow">
            <a:avLst/>
          </a:prstGeom>
          <a:solidFill>
            <a:schemeClr val="accent1"/>
          </a:solidFill>
          <a:ln w="12700">
            <a:solidFill>
              <a:schemeClr val="accent1"/>
            </a:solidFill>
            <a:prstDash val="solid"/>
          </a:ln>
        </p:spPr>
        <p:txBody>
          <a:bodyPr/>
          <a:p/>
        </p:txBody>
      </p:sp>
      <p:sp>
        <p:nvSpPr>
          <p:cNvPr id="10" name="Flow 2"/>
          <p:cNvSpPr/>
          <p:nvPr/>
        </p:nvSpPr>
        <p:spPr>
          <a:xfrm>
            <a:off x="4343400" y="3931920"/>
            <a:ext cx="3383280" cy="1645920"/>
          </a:xfrm>
          <a:prstGeom prst="roundRect">
            <a:avLst>
              <a:gd name="adj" fmla="val 6667"/>
            </a:avLst>
          </a:prstGeom>
          <a:solidFill>
            <a:srgbClr val="FFFFFF"/>
          </a:solidFill>
          <a:ln w="12700">
            <a:solidFill>
              <a:srgbClr val="E4E7EE"/>
            </a:solidFill>
            <a:prstDash val="solid"/>
          </a:ln>
          <a:effectLst>
            <a:outerShdw sx="100000" sy="100000" kx="0" ky="0" algn="bl" rotWithShape="0" blurRad="76200" dist="25400" dir="5400000">
              <a:srgbClr val="161A23">
                <a:alpha val="8000"/>
              </a:srgbClr>
            </a:outerShdw>
          </a:effectLst>
        </p:spPr>
        <p:txBody>
          <a:bodyPr/>
          <a:p/>
        </p:txBody>
      </p:sp>
      <p:sp>
        <p:nvSpPr>
          <p:cNvPr id="11" name="Text 8"/>
          <p:cNvSpPr txBox="1"/>
          <p:nvPr/>
        </p:nvSpPr>
        <p:spPr>
          <a:xfrm>
            <a:off x="4572000" y="406908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Georgia" pitchFamily="34" charset="0"/>
                <a:ea typeface="Georgia" pitchFamily="34" charset="-122"/>
                <a:cs typeface="Georgia" pitchFamily="34" charset="-120"/>
              </a:rPr>
              <a:t>2</a:t>
            </a:r>
            <a:endParaRPr lang="en-US" sz="2800" dirty="0"/>
          </a:p>
        </p:txBody>
      </p:sp>
      <p:sp>
        <p:nvSpPr>
          <p:cNvPr id="12" name="Text 9"/>
          <p:cNvSpPr txBox="1"/>
          <p:nvPr/>
        </p:nvSpPr>
        <p:spPr>
          <a:xfrm>
            <a:off x="4572000" y="4617720"/>
            <a:ext cx="2926080" cy="868680"/>
          </a:xfrm>
          <a:prstGeom prst="rect">
            <a:avLst/>
          </a:prstGeom>
          <a:noFill/>
          <a:ln/>
        </p:spPr>
        <p:txBody>
          <a:bodyPr wrap="square" lIns="0" tIns="0" rIns="0" bIns="0" rtlCol="0" anchor="t"/>
          <a:lstStyle/>
          <a:p>
            <a:pPr indent="0" marL="0">
              <a:buNone/>
            </a:pPr>
            <a:r>
              <a:rPr lang="en-US" sz="1700" dirty="0">
                <a:solidFill>
                  <a:schemeClr val="tx1"/>
                </a:solidFill>
              </a:rPr>
              <a:t>Call your contact on a number already on file</a:t>
            </a:r>
            <a:endParaRPr lang="en-US" sz="1700" dirty="0"/>
          </a:p>
        </p:txBody>
      </p:sp>
      <p:sp>
        <p:nvSpPr>
          <p:cNvPr id="13" name="Shape 10"/>
          <p:cNvSpPr/>
          <p:nvPr/>
        </p:nvSpPr>
        <p:spPr>
          <a:xfrm>
            <a:off x="7799832" y="4526280"/>
            <a:ext cx="274320" cy="365760"/>
          </a:xfrm>
          <a:prstGeom prst="rightArrow">
            <a:avLst/>
          </a:prstGeom>
          <a:solidFill>
            <a:schemeClr val="accent1"/>
          </a:solidFill>
          <a:ln w="12700">
            <a:solidFill>
              <a:schemeClr val="accent1"/>
            </a:solidFill>
            <a:prstDash val="solid"/>
          </a:ln>
        </p:spPr>
        <p:txBody>
          <a:bodyPr/>
          <a:p/>
        </p:txBody>
      </p:sp>
      <p:sp>
        <p:nvSpPr>
          <p:cNvPr id="14" name="Flow 3"/>
          <p:cNvSpPr/>
          <p:nvPr/>
        </p:nvSpPr>
        <p:spPr>
          <a:xfrm>
            <a:off x="8138160" y="3931920"/>
            <a:ext cx="3383280" cy="1645920"/>
          </a:xfrm>
          <a:prstGeom prst="roundRect">
            <a:avLst>
              <a:gd name="adj" fmla="val 6667"/>
            </a:avLst>
          </a:prstGeom>
          <a:solidFill>
            <a:srgbClr val="E7F3EE"/>
          </a:solidFill>
          <a:ln w="12700">
            <a:solidFill>
              <a:srgbClr val="13795B"/>
            </a:solidFill>
            <a:prstDash val="solid"/>
          </a:ln>
          <a:effectLst>
            <a:outerShdw sx="100000" sy="100000" kx="0" ky="0" algn="bl" rotWithShape="0" blurRad="76200" dist="25400" dir="5400000">
              <a:srgbClr val="161A23">
                <a:alpha val="8000"/>
              </a:srgbClr>
            </a:outerShdw>
          </a:effectLst>
        </p:spPr>
        <p:txBody>
          <a:bodyPr/>
          <a:p/>
        </p:txBody>
      </p:sp>
      <p:sp>
        <p:nvSpPr>
          <p:cNvPr id="15" name="Text 12"/>
          <p:cNvSpPr txBox="1"/>
          <p:nvPr/>
        </p:nvSpPr>
        <p:spPr>
          <a:xfrm>
            <a:off x="8366760" y="406908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Georgia" pitchFamily="34" charset="0"/>
                <a:ea typeface="Georgia" pitchFamily="34" charset="-122"/>
                <a:cs typeface="Georgia" pitchFamily="34" charset="-120"/>
              </a:rPr>
              <a:t>3</a:t>
            </a:r>
            <a:endParaRPr lang="en-US" sz="2800" dirty="0"/>
          </a:p>
        </p:txBody>
      </p:sp>
      <p:sp>
        <p:nvSpPr>
          <p:cNvPr id="16" name="Text 13"/>
          <p:cNvSpPr txBox="1"/>
          <p:nvPr/>
        </p:nvSpPr>
        <p:spPr>
          <a:xfrm>
            <a:off x="8366760" y="4617720"/>
            <a:ext cx="2926080" cy="868680"/>
          </a:xfrm>
          <a:prstGeom prst="rect">
            <a:avLst/>
          </a:prstGeom>
          <a:noFill/>
          <a:ln/>
        </p:spPr>
        <p:txBody>
          <a:bodyPr wrap="square" lIns="0" tIns="0" rIns="0" bIns="0" rtlCol="0" anchor="t"/>
          <a:lstStyle/>
          <a:p>
            <a:pPr indent="0" marL="0">
              <a:buNone/>
            </a:pPr>
            <a:r>
              <a:rPr lang="en-US" sz="1700" dirty="0">
                <a:solidFill>
                  <a:schemeClr val="tx1"/>
                </a:solidFill>
              </a:rPr>
              <a:t>Confirm the change before any payment</a:t>
            </a:r>
            <a:endParaRPr lang="en-US" sz="17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Say it this way</a:t>
            </a:r>
            <a:endParaRPr lang="en-US" sz="3400" dirty="0"/>
          </a:p>
        </p:txBody>
      </p:sp>
      <p:sp>
        <p:nvSpPr>
          <p:cNvPr id="3" name="Template bubble"/>
          <p:cNvSpPr/>
          <p:nvPr/>
        </p:nvSpPr>
        <p:spPr>
          <a:xfrm>
            <a:off x="640080" y="1371600"/>
            <a:ext cx="10881360" cy="3063240"/>
          </a:xfrm>
          <a:prstGeom prst="wedgeRoundRectCallout">
            <a:avLst/>
          </a:prstGeom>
          <a:solidFill>
            <a:srgbClr val="FFFFFF"/>
          </a:solidFill>
          <a:ln w="25400">
            <a:solidFill>
              <a:srgbClr val="D9962B"/>
            </a:solidFill>
            <a:prstDash val="solid"/>
          </a:ln>
        </p:spPr>
        <p:txBody>
          <a:bodyPr/>
          <a:p/>
        </p:txBody>
      </p:sp>
      <p:sp>
        <p:nvSpPr>
          <p:cNvPr id="4" name="Text 2"/>
          <p:cNvSpPr txBox="1"/>
          <p:nvPr/>
        </p:nvSpPr>
        <p:spPr>
          <a:xfrm>
            <a:off x="914400" y="1508760"/>
            <a:ext cx="10332720" cy="2743200"/>
          </a:xfrm>
          <a:prstGeom prst="rect">
            <a:avLst/>
          </a:prstGeom>
          <a:noFill/>
          <a:ln/>
        </p:spPr>
        <p:txBody>
          <a:bodyPr wrap="square" lIns="0" tIns="0" rIns="0" bIns="0" rtlCol="0" anchor="t"/>
          <a:lstStyle/>
          <a:p>
            <a:pPr indent="0" marL="0">
              <a:buNone/>
            </a:pPr>
            <a:r>
              <a:rPr lang="en-US" sz="1800" dirty="0">
                <a:solidFill>
                  <a:schemeClr val="tx1"/>
                </a:solidFill>
                <a:latin typeface="Georgia" pitchFamily="34" charset="0"/>
                <a:ea typeface="Georgia" pitchFamily="34" charset="-122"/>
                <a:cs typeface="Georgia" pitchFamily="34" charset="-120"/>
              </a:rPr>
              <a:t>Dear Mr. Bello,</a:t>
            </a:r>
            <a:endParaRPr lang="en-US" sz="1800" dirty="0"/>
          </a:p>
          <a:p>
            <a:pPr indent="0" marL="0">
              <a:buNone/>
            </a:pPr>
            <a:r>
              <a:rPr lang="en-US" sz="1800" dirty="0">
                <a:solidFill>
                  <a:schemeClr val="tx1"/>
                </a:solidFill>
                <a:latin typeface="Georgia" pitchFamily="34" charset="0"/>
                <a:ea typeface="Georgia" pitchFamily="34" charset="-122"/>
                <a:cs typeface="Georgia" pitchFamily="34" charset="-120"/>
              </a:rPr>
              <a:t> </a:t>
            </a:r>
            <a:endParaRPr lang="en-US" sz="1800" dirty="0"/>
          </a:p>
          <a:p>
            <a:pPr indent="0" marL="0">
              <a:buNone/>
            </a:pPr>
            <a:r>
              <a:rPr lang="en-US" sz="1800" dirty="0">
                <a:solidFill>
                  <a:schemeClr val="tx1"/>
                </a:solidFill>
                <a:latin typeface="Georgia" pitchFamily="34" charset="0"/>
                <a:ea typeface="Georgia" pitchFamily="34" charset="-122"/>
                <a:cs typeface="Georgia" pitchFamily="34" charset="-120"/>
              </a:rPr>
              <a:t>Thank you for confirming the order. As with all new partners, for our first transaction we use a confirmed letter of credit. This protects both of our companies and is standard practice for us. Once we have completed a first order together, we will be glad to discuss more flexible payment terms.</a:t>
            </a:r>
            <a:endParaRPr lang="en-US" sz="1800" dirty="0"/>
          </a:p>
          <a:p>
            <a:pPr indent="0" marL="0">
              <a:buNone/>
            </a:pPr>
            <a:r>
              <a:rPr lang="en-US" sz="1800" dirty="0">
                <a:solidFill>
                  <a:schemeClr val="tx1"/>
                </a:solidFill>
                <a:latin typeface="Georgia" pitchFamily="34" charset="0"/>
                <a:ea typeface="Georgia" pitchFamily="34" charset="-122"/>
                <a:cs typeface="Georgia" pitchFamily="34" charset="-120"/>
              </a:rPr>
              <a:t> </a:t>
            </a:r>
            <a:endParaRPr lang="en-US" sz="1800" dirty="0"/>
          </a:p>
          <a:p>
            <a:pPr indent="0" marL="0">
              <a:buNone/>
            </a:pPr>
            <a:r>
              <a:rPr lang="en-US" sz="1800" dirty="0">
                <a:solidFill>
                  <a:schemeClr val="tx1"/>
                </a:solidFill>
                <a:latin typeface="Georgia" pitchFamily="34" charset="0"/>
                <a:ea typeface="Georgia" pitchFamily="34" charset="-122"/>
                <a:cs typeface="Georgia" pitchFamily="34" charset="-120"/>
              </a:rPr>
              <a:t>I am happy to walk through the steps on a call.</a:t>
            </a:r>
            <a:endParaRPr lang="en-US" sz="1800" dirty="0"/>
          </a:p>
        </p:txBody>
      </p:sp>
      <p:sp>
        <p:nvSpPr>
          <p:cNvPr id="5" name="Text 3"/>
          <p:cNvSpPr txBox="1"/>
          <p:nvPr/>
        </p:nvSpPr>
        <p:spPr>
          <a:xfrm>
            <a:off x="640080" y="5349240"/>
            <a:ext cx="10881360" cy="731520"/>
          </a:xfrm>
          <a:prstGeom prst="rect">
            <a:avLst/>
          </a:prstGeom>
          <a:noFill/>
          <a:ln/>
        </p:spPr>
        <p:txBody>
          <a:bodyPr wrap="square" lIns="0" tIns="0" rIns="0" bIns="0" rtlCol="0" anchor="t"/>
          <a:lstStyle/>
          <a:p>
            <a:pPr indent="0" marL="0">
              <a:buNone/>
            </a:pPr>
            <a:r>
              <a:rPr lang="en-US" sz="1500" dirty="0">
                <a:solidFill>
                  <a:schemeClr val="accent4"/>
                </a:solidFill>
              </a:rPr>
              <a:t>From the Template Library: "Explaining secure payment for a first deal." Not legal or financial advice; talk to your bank, a trade finance advisor or qualified counsel about payment structures.</a:t>
            </a:r>
            <a:endParaRPr lang="en-US" sz="15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Your next step</a:t>
            </a:r>
            <a:endParaRPr lang="en-US" sz="3400" dirty="0"/>
          </a:p>
        </p:txBody>
      </p:sp>
      <p:sp>
        <p:nvSpPr>
          <p:cNvPr id="3" name="Next step bubble"/>
          <p:cNvSpPr/>
          <p:nvPr/>
        </p:nvSpPr>
        <p:spPr>
          <a:xfrm>
            <a:off x="822960" y="1645920"/>
            <a:ext cx="10515600" cy="2194560"/>
          </a:xfrm>
          <a:prstGeom prst="wedgeRoundRectCallout">
            <a:avLst/>
          </a:prstGeom>
          <a:solidFill>
            <a:srgbClr val="1E2B5C"/>
          </a:solidFill>
          <a:ln w="19050">
            <a:solidFill>
              <a:srgbClr val="1E2B5C"/>
            </a:solidFill>
            <a:prstDash val="solid"/>
          </a:ln>
        </p:spPr>
        <p:txBody>
          <a:bodyPr/>
          <a:p/>
        </p:txBody>
      </p:sp>
      <p:sp>
        <p:nvSpPr>
          <p:cNvPr id="4" name="Text 2"/>
          <p:cNvSpPr txBox="1"/>
          <p:nvPr/>
        </p:nvSpPr>
        <p:spPr>
          <a:xfrm>
            <a:off x="1097280" y="1783080"/>
            <a:ext cx="9966960" cy="1737360"/>
          </a:xfrm>
          <a:prstGeom prst="rect">
            <a:avLst/>
          </a:prstGeom>
          <a:noFill/>
          <a:ln/>
        </p:spPr>
        <p:txBody>
          <a:bodyPr wrap="square" lIns="0" tIns="0" rIns="0" bIns="0" rtlCol="0" anchor="ctr"/>
          <a:lstStyle/>
          <a:p>
            <a:pPr algn="ctr" indent="0" marL="0">
              <a:buNone/>
            </a:pPr>
            <a:r>
              <a:rPr lang="en-US" sz="3200" b="1" dirty="0">
                <a:solidFill>
                  <a:schemeClr val="bg1"/>
                </a:solidFill>
                <a:latin typeface="Georgia" pitchFamily="34" charset="0"/>
                <a:ea typeface="Georgia" pitchFamily="34" charset="-122"/>
                <a:cs typeface="Georgia" pitchFamily="34" charset="-120"/>
              </a:rPr>
              <a:t>"This week I will _____ with _____ by _____."</a:t>
            </a:r>
            <a:endParaRPr lang="en-US" sz="3200" dirty="0"/>
          </a:p>
        </p:txBody>
      </p:sp>
      <p:sp>
        <p:nvSpPr>
          <p:cNvPr id="5" name="Recap 1"/>
          <p:cNvSpPr/>
          <p:nvPr/>
        </p:nvSpPr>
        <p:spPr>
          <a:xfrm>
            <a:off x="548640" y="4251960"/>
            <a:ext cx="3520440" cy="1371600"/>
          </a:xfrm>
          <a:prstGeom prst="roundRect">
            <a:avLst>
              <a:gd name="adj" fmla="val 800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6" name="Text 4"/>
          <p:cNvSpPr txBox="1"/>
          <p:nvPr/>
        </p:nvSpPr>
        <p:spPr>
          <a:xfrm>
            <a:off x="822960" y="4251960"/>
            <a:ext cx="3017520" cy="1371600"/>
          </a:xfrm>
          <a:prstGeom prst="rect">
            <a:avLst/>
          </a:prstGeom>
          <a:noFill/>
          <a:ln/>
        </p:spPr>
        <p:txBody>
          <a:bodyPr wrap="square" lIns="0" tIns="0" rIns="0" bIns="0" rtlCol="0" anchor="ctr"/>
          <a:lstStyle/>
          <a:p>
            <a:pPr indent="0" marL="0">
              <a:buNone/>
            </a:pPr>
            <a:r>
              <a:rPr lang="en-US" sz="1900" b="1" dirty="0">
                <a:solidFill>
                  <a:schemeClr val="accent1"/>
                </a:solidFill>
              </a:rPr>
              <a:t>Greet </a:t>
            </a:r>
            <a:pPr indent="0" marL="0">
              <a:buNone/>
            </a:pPr>
            <a:r>
              <a:rPr lang="en-US" sz="1900" dirty="0">
                <a:solidFill>
                  <a:schemeClr val="tx1"/>
                </a:solidFill>
              </a:rPr>
              <a:t>and use titles</a:t>
            </a:r>
            <a:endParaRPr lang="en-US" sz="1900" dirty="0"/>
          </a:p>
        </p:txBody>
      </p:sp>
      <p:sp>
        <p:nvSpPr>
          <p:cNvPr id="7" name="Recap 2"/>
          <p:cNvSpPr/>
          <p:nvPr/>
        </p:nvSpPr>
        <p:spPr>
          <a:xfrm>
            <a:off x="4297680" y="4251960"/>
            <a:ext cx="3520440" cy="1371600"/>
          </a:xfrm>
          <a:prstGeom prst="roundRect">
            <a:avLst>
              <a:gd name="adj" fmla="val 800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8" name="Text 6"/>
          <p:cNvSpPr txBox="1"/>
          <p:nvPr/>
        </p:nvSpPr>
        <p:spPr>
          <a:xfrm>
            <a:off x="4572000" y="4251960"/>
            <a:ext cx="3017520" cy="1371600"/>
          </a:xfrm>
          <a:prstGeom prst="rect">
            <a:avLst/>
          </a:prstGeom>
          <a:noFill/>
          <a:ln/>
        </p:spPr>
        <p:txBody>
          <a:bodyPr wrap="square" lIns="0" tIns="0" rIns="0" bIns="0" rtlCol="0" anchor="ctr"/>
          <a:lstStyle/>
          <a:p>
            <a:pPr indent="0" marL="0">
              <a:buNone/>
            </a:pPr>
            <a:r>
              <a:rPr lang="en-US" sz="1900" b="1" dirty="0">
                <a:solidFill>
                  <a:schemeClr val="accent1"/>
                </a:solidFill>
              </a:rPr>
              <a:t>Ask </a:t>
            </a:r>
            <a:pPr indent="0" marL="0">
              <a:buNone/>
            </a:pPr>
            <a:r>
              <a:rPr lang="en-US" sz="1900" dirty="0">
                <a:solidFill>
                  <a:schemeClr val="tx1"/>
                </a:solidFill>
              </a:rPr>
              <a:t>open questions, then confirm in writing</a:t>
            </a:r>
            <a:endParaRPr lang="en-US" sz="1900" dirty="0"/>
          </a:p>
        </p:txBody>
      </p:sp>
      <p:sp>
        <p:nvSpPr>
          <p:cNvPr id="9" name="Recap 3"/>
          <p:cNvSpPr/>
          <p:nvPr/>
        </p:nvSpPr>
        <p:spPr>
          <a:xfrm>
            <a:off x="8046720" y="4251960"/>
            <a:ext cx="3520440" cy="1371600"/>
          </a:xfrm>
          <a:prstGeom prst="roundRect">
            <a:avLst>
              <a:gd name="adj" fmla="val 8000"/>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0" name="Text 8"/>
          <p:cNvSpPr txBox="1"/>
          <p:nvPr/>
        </p:nvSpPr>
        <p:spPr>
          <a:xfrm>
            <a:off x="8321040" y="4251960"/>
            <a:ext cx="3017520" cy="1371600"/>
          </a:xfrm>
          <a:prstGeom prst="rect">
            <a:avLst/>
          </a:prstGeom>
          <a:noFill/>
          <a:ln/>
        </p:spPr>
        <p:txBody>
          <a:bodyPr wrap="square" lIns="0" tIns="0" rIns="0" bIns="0" rtlCol="0" anchor="ctr"/>
          <a:lstStyle/>
          <a:p>
            <a:pPr indent="0" marL="0">
              <a:buNone/>
            </a:pPr>
            <a:r>
              <a:rPr lang="en-US" sz="1900" b="1" dirty="0">
                <a:solidFill>
                  <a:schemeClr val="accent1"/>
                </a:solidFill>
              </a:rPr>
              <a:t>Verify </a:t>
            </a:r>
            <a:pPr indent="0" marL="0">
              <a:buNone/>
            </a:pPr>
            <a:r>
              <a:rPr lang="en-US" sz="1900" dirty="0">
                <a:solidFill>
                  <a:schemeClr val="tx1"/>
                </a:solidFill>
              </a:rPr>
              <a:t>every new partner the same way</a:t>
            </a:r>
            <a:endParaRPr lang="en-US" sz="19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2"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latin typeface="Georgia" pitchFamily="34" charset="0"/>
                <a:ea typeface="Georgia" pitchFamily="34" charset="-122"/>
                <a:cs typeface="Georgia" pitchFamily="34" charset="-120"/>
              </a:rPr>
              <a:t>Keep going: free tools</a:t>
            </a:r>
            <a:endParaRPr lang="en-US" sz="3400" dirty="0"/>
          </a:p>
        </p:txBody>
      </p:sp>
      <p:sp>
        <p:nvSpPr>
          <p:cNvPr id="3" name="Tool 1"/>
          <p:cNvSpPr/>
          <p:nvPr/>
        </p:nvSpPr>
        <p:spPr>
          <a:xfrm>
            <a:off x="548640" y="1554480"/>
            <a:ext cx="2057400" cy="3017520"/>
          </a:xfrm>
          <a:prstGeom prst="roundRect">
            <a:avLst>
              <a:gd name="adj" fmla="val 533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4" name="Shape 2"/>
          <p:cNvSpPr/>
          <p:nvPr/>
        </p:nvSpPr>
        <p:spPr>
          <a:xfrm>
            <a:off x="1161288" y="1828800"/>
            <a:ext cx="822960" cy="822960"/>
          </a:xfrm>
          <a:prstGeom prst="ellipse">
            <a:avLst/>
          </a:prstGeom>
          <a:solidFill>
            <a:srgbClr val="1E2B5C"/>
          </a:solidFill>
          <a:ln w="12700">
            <a:solidFill>
              <a:srgbClr val="1E2B5C"/>
            </a:solidFill>
            <a:prstDash val="solid"/>
          </a:ln>
        </p:spPr>
        <p:txBody>
          <a:bodyPr/>
          <a:p/>
        </p:txBody>
      </p:sp>
      <p:pic>
        <p:nvPicPr>
          <p:cNvPr id="5" name="Image 0" descr="preencoded.png">    </p:cNvPr>
          <p:cNvPicPr>
            <a:picLocks noChangeAspect="1"/>
          </p:cNvPicPr>
          <p:nvPr/>
        </p:nvPicPr>
        <p:blipFill>
          <a:blip r:embed="rId1"/>
          <a:stretch>
            <a:fillRect/>
          </a:stretch>
        </p:blipFill>
        <p:spPr>
          <a:xfrm>
            <a:off x="1367028" y="2034540"/>
            <a:ext cx="411480" cy="411480"/>
          </a:xfrm>
          <a:prstGeom prst="rect">
            <a:avLst/>
          </a:prstGeom>
        </p:spPr>
      </p:pic>
      <p:sp>
        <p:nvSpPr>
          <p:cNvPr id="6" name="Text 3"/>
          <p:cNvSpPr txBox="1"/>
          <p:nvPr/>
        </p:nvSpPr>
        <p:spPr>
          <a:xfrm>
            <a:off x="685800" y="2788920"/>
            <a:ext cx="1783080" cy="914400"/>
          </a:xfrm>
          <a:prstGeom prst="rect">
            <a:avLst/>
          </a:prstGeom>
          <a:noFill/>
          <a:ln/>
        </p:spPr>
        <p:txBody>
          <a:bodyPr wrap="square" lIns="0" tIns="0" rIns="0" bIns="0" rtlCol="0" anchor="t"/>
          <a:lstStyle/>
          <a:p>
            <a:pPr algn="ctr" indent="0" marL="0">
              <a:buNone/>
            </a:pPr>
            <a:r>
              <a:rPr lang="en-US" sz="1700" b="1" dirty="0">
                <a:solidFill>
                  <a:schemeClr val="tx2"/>
                </a:solidFill>
              </a:rPr>
              <a:t>Readiness Assessment</a:t>
            </a:r>
            <a:endParaRPr lang="en-US" sz="1700" dirty="0"/>
          </a:p>
        </p:txBody>
      </p:sp>
      <p:sp>
        <p:nvSpPr>
          <p:cNvPr id="7" name="Text 4"/>
          <p:cNvSpPr txBox="1"/>
          <p:nvPr/>
        </p:nvSpPr>
        <p:spPr>
          <a:xfrm>
            <a:off x="685800" y="3749040"/>
            <a:ext cx="1783080" cy="457200"/>
          </a:xfrm>
          <a:prstGeom prst="rect">
            <a:avLst/>
          </a:prstGeom>
          <a:noFill/>
          <a:ln/>
        </p:spPr>
        <p:txBody>
          <a:bodyPr wrap="square" lIns="0" tIns="0" rIns="0" bIns="0" rtlCol="0" anchor="t"/>
          <a:lstStyle/>
          <a:p>
            <a:pPr algn="ctr" indent="0" marL="0">
              <a:buNone/>
            </a:pPr>
            <a:r>
              <a:rPr lang="en-US" sz="1400" dirty="0">
                <a:solidFill>
                  <a:schemeClr val="accent4"/>
                </a:solidFill>
              </a:rPr>
              <a:t>5 minutes</a:t>
            </a:r>
            <a:endParaRPr lang="en-US" sz="1400" dirty="0"/>
          </a:p>
        </p:txBody>
      </p:sp>
      <p:sp>
        <p:nvSpPr>
          <p:cNvPr id="8" name="Tool 2"/>
          <p:cNvSpPr/>
          <p:nvPr/>
        </p:nvSpPr>
        <p:spPr>
          <a:xfrm>
            <a:off x="2798064" y="1554480"/>
            <a:ext cx="2057400" cy="3017520"/>
          </a:xfrm>
          <a:prstGeom prst="roundRect">
            <a:avLst>
              <a:gd name="adj" fmla="val 533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9" name="Shape 6"/>
          <p:cNvSpPr/>
          <p:nvPr/>
        </p:nvSpPr>
        <p:spPr>
          <a:xfrm>
            <a:off x="3410712" y="1828800"/>
            <a:ext cx="822960" cy="822960"/>
          </a:xfrm>
          <a:prstGeom prst="ellipse">
            <a:avLst/>
          </a:prstGeom>
          <a:solidFill>
            <a:srgbClr val="1E2B5C"/>
          </a:solidFill>
          <a:ln w="12700">
            <a:solidFill>
              <a:srgbClr val="1E2B5C"/>
            </a:solidFill>
            <a:prstDash val="solid"/>
          </a:ln>
        </p:spPr>
        <p:txBody>
          <a:bodyPr/>
          <a:p/>
        </p:txBody>
      </p:sp>
      <p:pic>
        <p:nvPicPr>
          <p:cNvPr id="10" name="Image 1" descr="preencoded.png">    </p:cNvPr>
          <p:cNvPicPr>
            <a:picLocks noChangeAspect="1"/>
          </p:cNvPicPr>
          <p:nvPr/>
        </p:nvPicPr>
        <p:blipFill>
          <a:blip r:embed="rId2"/>
          <a:stretch>
            <a:fillRect/>
          </a:stretch>
        </p:blipFill>
        <p:spPr>
          <a:xfrm>
            <a:off x="3616452" y="2034540"/>
            <a:ext cx="411480" cy="411480"/>
          </a:xfrm>
          <a:prstGeom prst="rect">
            <a:avLst/>
          </a:prstGeom>
        </p:spPr>
      </p:pic>
      <p:sp>
        <p:nvSpPr>
          <p:cNvPr id="11" name="Text 7"/>
          <p:cNvSpPr txBox="1"/>
          <p:nvPr/>
        </p:nvSpPr>
        <p:spPr>
          <a:xfrm>
            <a:off x="2935224" y="2788920"/>
            <a:ext cx="1783080" cy="914400"/>
          </a:xfrm>
          <a:prstGeom prst="rect">
            <a:avLst/>
          </a:prstGeom>
          <a:noFill/>
          <a:ln/>
        </p:spPr>
        <p:txBody>
          <a:bodyPr wrap="square" lIns="0" tIns="0" rIns="0" bIns="0" rtlCol="0" anchor="t"/>
          <a:lstStyle/>
          <a:p>
            <a:pPr algn="ctr" indent="0" marL="0">
              <a:buNone/>
            </a:pPr>
            <a:r>
              <a:rPr lang="en-US" sz="1700" b="1" dirty="0">
                <a:solidFill>
                  <a:schemeClr val="tx2"/>
                </a:solidFill>
              </a:rPr>
              <a:t>Nigeria guide and quick card</a:t>
            </a:r>
            <a:endParaRPr lang="en-US" sz="1700" dirty="0"/>
          </a:p>
        </p:txBody>
      </p:sp>
      <p:sp>
        <p:nvSpPr>
          <p:cNvPr id="12" name="Text 8"/>
          <p:cNvSpPr txBox="1"/>
          <p:nvPr/>
        </p:nvSpPr>
        <p:spPr>
          <a:xfrm>
            <a:off x="2935224" y="3749040"/>
            <a:ext cx="1783080" cy="457200"/>
          </a:xfrm>
          <a:prstGeom prst="rect">
            <a:avLst/>
          </a:prstGeom>
          <a:noFill/>
          <a:ln/>
        </p:spPr>
        <p:txBody>
          <a:bodyPr wrap="square" lIns="0" tIns="0" rIns="0" bIns="0" rtlCol="0" anchor="t"/>
          <a:lstStyle/>
          <a:p>
            <a:pPr algn="ctr" indent="0" marL="0">
              <a:buNone/>
            </a:pPr>
            <a:r>
              <a:rPr lang="en-US" sz="1400" dirty="0">
                <a:solidFill>
                  <a:schemeClr val="accent4"/>
                </a:solidFill>
              </a:rPr>
              <a:t>12 chapters</a:t>
            </a:r>
            <a:endParaRPr lang="en-US" sz="1400" dirty="0"/>
          </a:p>
        </p:txBody>
      </p:sp>
      <p:sp>
        <p:nvSpPr>
          <p:cNvPr id="13" name="Tool 3"/>
          <p:cNvSpPr/>
          <p:nvPr/>
        </p:nvSpPr>
        <p:spPr>
          <a:xfrm>
            <a:off x="5047488" y="1554480"/>
            <a:ext cx="2057400" cy="3017520"/>
          </a:xfrm>
          <a:prstGeom prst="roundRect">
            <a:avLst>
              <a:gd name="adj" fmla="val 533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4" name="Shape 10"/>
          <p:cNvSpPr/>
          <p:nvPr/>
        </p:nvSpPr>
        <p:spPr>
          <a:xfrm>
            <a:off x="5660136" y="1828800"/>
            <a:ext cx="822960" cy="822960"/>
          </a:xfrm>
          <a:prstGeom prst="ellipse">
            <a:avLst/>
          </a:prstGeom>
          <a:solidFill>
            <a:srgbClr val="1E2B5C"/>
          </a:solidFill>
          <a:ln w="12700">
            <a:solidFill>
              <a:srgbClr val="1E2B5C"/>
            </a:solidFill>
            <a:prstDash val="solid"/>
          </a:ln>
        </p:spPr>
        <p:txBody>
          <a:bodyPr/>
          <a:p/>
        </p:txBody>
      </p:sp>
      <p:pic>
        <p:nvPicPr>
          <p:cNvPr id="15" name="Image 2" descr="preencoded.png">    </p:cNvPr>
          <p:cNvPicPr>
            <a:picLocks noChangeAspect="1"/>
          </p:cNvPicPr>
          <p:nvPr/>
        </p:nvPicPr>
        <p:blipFill>
          <a:blip r:embed="rId3"/>
          <a:stretch>
            <a:fillRect/>
          </a:stretch>
        </p:blipFill>
        <p:spPr>
          <a:xfrm>
            <a:off x="5865876" y="2034540"/>
            <a:ext cx="411480" cy="411480"/>
          </a:xfrm>
          <a:prstGeom prst="rect">
            <a:avLst/>
          </a:prstGeom>
        </p:spPr>
      </p:pic>
      <p:sp>
        <p:nvSpPr>
          <p:cNvPr id="16" name="Text 11"/>
          <p:cNvSpPr txBox="1"/>
          <p:nvPr/>
        </p:nvSpPr>
        <p:spPr>
          <a:xfrm>
            <a:off x="5184648" y="2788920"/>
            <a:ext cx="1783080" cy="914400"/>
          </a:xfrm>
          <a:prstGeom prst="rect">
            <a:avLst/>
          </a:prstGeom>
          <a:noFill/>
          <a:ln/>
        </p:spPr>
        <p:txBody>
          <a:bodyPr wrap="square" lIns="0" tIns="0" rIns="0" bIns="0" rtlCol="0" anchor="t"/>
          <a:lstStyle/>
          <a:p>
            <a:pPr algn="ctr" indent="0" marL="0">
              <a:buNone/>
            </a:pPr>
            <a:r>
              <a:rPr lang="en-US" sz="1700" b="1" dirty="0">
                <a:solidFill>
                  <a:schemeClr val="tx2"/>
                </a:solidFill>
              </a:rPr>
              <a:t>Message Check</a:t>
            </a:r>
            <a:endParaRPr lang="en-US" sz="1700" dirty="0"/>
          </a:p>
        </p:txBody>
      </p:sp>
      <p:sp>
        <p:nvSpPr>
          <p:cNvPr id="17" name="Text 12"/>
          <p:cNvSpPr txBox="1"/>
          <p:nvPr/>
        </p:nvSpPr>
        <p:spPr>
          <a:xfrm>
            <a:off x="5184648" y="3749040"/>
            <a:ext cx="1783080" cy="457200"/>
          </a:xfrm>
          <a:prstGeom prst="rect">
            <a:avLst/>
          </a:prstGeom>
          <a:noFill/>
          <a:ln/>
        </p:spPr>
        <p:txBody>
          <a:bodyPr wrap="square" lIns="0" tIns="0" rIns="0" bIns="0" rtlCol="0" anchor="t"/>
          <a:lstStyle/>
          <a:p>
            <a:pPr algn="ctr" indent="0" marL="0">
              <a:buNone/>
            </a:pPr>
            <a:r>
              <a:rPr lang="en-US" sz="1400" dirty="0">
                <a:solidFill>
                  <a:schemeClr val="accent4"/>
                </a:solidFill>
              </a:rPr>
              <a:t>Review a message</a:t>
            </a:r>
            <a:endParaRPr lang="en-US" sz="1400" dirty="0"/>
          </a:p>
        </p:txBody>
      </p:sp>
      <p:sp>
        <p:nvSpPr>
          <p:cNvPr id="18" name="Tool 4"/>
          <p:cNvSpPr/>
          <p:nvPr/>
        </p:nvSpPr>
        <p:spPr>
          <a:xfrm>
            <a:off x="7296912" y="1554480"/>
            <a:ext cx="2057400" cy="3017520"/>
          </a:xfrm>
          <a:prstGeom prst="roundRect">
            <a:avLst>
              <a:gd name="adj" fmla="val 533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19" name="Shape 14"/>
          <p:cNvSpPr/>
          <p:nvPr/>
        </p:nvSpPr>
        <p:spPr>
          <a:xfrm>
            <a:off x="7909560" y="1828800"/>
            <a:ext cx="822960" cy="822960"/>
          </a:xfrm>
          <a:prstGeom prst="ellipse">
            <a:avLst/>
          </a:prstGeom>
          <a:solidFill>
            <a:srgbClr val="1E2B5C"/>
          </a:solidFill>
          <a:ln w="12700">
            <a:solidFill>
              <a:srgbClr val="1E2B5C"/>
            </a:solidFill>
            <a:prstDash val="solid"/>
          </a:ln>
        </p:spPr>
        <p:txBody>
          <a:bodyPr/>
          <a:p/>
        </p:txBody>
      </p:sp>
      <p:pic>
        <p:nvPicPr>
          <p:cNvPr id="20" name="Image 3" descr="preencoded.png">    </p:cNvPr>
          <p:cNvPicPr>
            <a:picLocks noChangeAspect="1"/>
          </p:cNvPicPr>
          <p:nvPr/>
        </p:nvPicPr>
        <p:blipFill>
          <a:blip r:embed="rId4"/>
          <a:stretch>
            <a:fillRect/>
          </a:stretch>
        </p:blipFill>
        <p:spPr>
          <a:xfrm>
            <a:off x="8115300" y="2034540"/>
            <a:ext cx="411480" cy="411480"/>
          </a:xfrm>
          <a:prstGeom prst="rect">
            <a:avLst/>
          </a:prstGeom>
        </p:spPr>
      </p:pic>
      <p:sp>
        <p:nvSpPr>
          <p:cNvPr id="21" name="Text 15"/>
          <p:cNvSpPr txBox="1"/>
          <p:nvPr/>
        </p:nvSpPr>
        <p:spPr>
          <a:xfrm>
            <a:off x="7434072" y="2788920"/>
            <a:ext cx="1783080" cy="914400"/>
          </a:xfrm>
          <a:prstGeom prst="rect">
            <a:avLst/>
          </a:prstGeom>
          <a:noFill/>
          <a:ln/>
        </p:spPr>
        <p:txBody>
          <a:bodyPr wrap="square" lIns="0" tIns="0" rIns="0" bIns="0" rtlCol="0" anchor="t"/>
          <a:lstStyle/>
          <a:p>
            <a:pPr algn="ctr" indent="0" marL="0">
              <a:buNone/>
            </a:pPr>
            <a:r>
              <a:rPr lang="en-US" sz="1700" b="1" dirty="0">
                <a:solidFill>
                  <a:schemeClr val="tx2"/>
                </a:solidFill>
              </a:rPr>
              <a:t>Template Library</a:t>
            </a:r>
            <a:endParaRPr lang="en-US" sz="1700" dirty="0"/>
          </a:p>
        </p:txBody>
      </p:sp>
      <p:sp>
        <p:nvSpPr>
          <p:cNvPr id="22" name="Text 16"/>
          <p:cNvSpPr txBox="1"/>
          <p:nvPr/>
        </p:nvSpPr>
        <p:spPr>
          <a:xfrm>
            <a:off x="7434072" y="3749040"/>
            <a:ext cx="1783080" cy="457200"/>
          </a:xfrm>
          <a:prstGeom prst="rect">
            <a:avLst/>
          </a:prstGeom>
          <a:noFill/>
          <a:ln/>
        </p:spPr>
        <p:txBody>
          <a:bodyPr wrap="square" lIns="0" tIns="0" rIns="0" bIns="0" rtlCol="0" anchor="t"/>
          <a:lstStyle/>
          <a:p>
            <a:pPr algn="ctr" indent="0" marL="0">
              <a:buNone/>
            </a:pPr>
            <a:r>
              <a:rPr lang="en-US" sz="1400" dirty="0">
                <a:solidFill>
                  <a:schemeClr val="accent4"/>
                </a:solidFill>
              </a:rPr>
              <a:t>40 templates</a:t>
            </a:r>
            <a:endParaRPr lang="en-US" sz="1400" dirty="0"/>
          </a:p>
        </p:txBody>
      </p:sp>
      <p:sp>
        <p:nvSpPr>
          <p:cNvPr id="23" name="Tool 5"/>
          <p:cNvSpPr/>
          <p:nvPr/>
        </p:nvSpPr>
        <p:spPr>
          <a:xfrm>
            <a:off x="9546336" y="1554480"/>
            <a:ext cx="2057400" cy="3017520"/>
          </a:xfrm>
          <a:prstGeom prst="roundRect">
            <a:avLst>
              <a:gd name="adj" fmla="val 5333"/>
            </a:avLst>
          </a:prstGeom>
          <a:solidFill>
            <a:schemeClr val="bg1"/>
          </a:solidFill>
          <a:ln w="12700">
            <a:solidFill>
              <a:schemeClr val="accent5"/>
            </a:solidFill>
            <a:prstDash val="solid"/>
          </a:ln>
          <a:effectLst>
            <a:outerShdw sx="100000" sy="100000" kx="0" ky="0" algn="bl" rotWithShape="0" blurRad="76200" dist="25400" dir="5400000">
              <a:srgbClr val="161A23">
                <a:alpha val="8000"/>
              </a:srgbClr>
            </a:outerShdw>
          </a:effectLst>
        </p:spPr>
        <p:txBody>
          <a:bodyPr/>
          <a:p/>
        </p:txBody>
      </p:sp>
      <p:sp>
        <p:nvSpPr>
          <p:cNvPr id="24" name="Shape 18"/>
          <p:cNvSpPr/>
          <p:nvPr/>
        </p:nvSpPr>
        <p:spPr>
          <a:xfrm>
            <a:off x="10158984" y="1828800"/>
            <a:ext cx="822960" cy="822960"/>
          </a:xfrm>
          <a:prstGeom prst="ellipse">
            <a:avLst/>
          </a:prstGeom>
          <a:solidFill>
            <a:srgbClr val="1E2B5C"/>
          </a:solidFill>
          <a:ln w="12700">
            <a:solidFill>
              <a:srgbClr val="1E2B5C"/>
            </a:solidFill>
            <a:prstDash val="solid"/>
          </a:ln>
        </p:spPr>
        <p:txBody>
          <a:bodyPr/>
          <a:p/>
        </p:txBody>
      </p:sp>
      <p:pic>
        <p:nvPicPr>
          <p:cNvPr id="25" name="Image 4" descr="preencoded.png">    </p:cNvPr>
          <p:cNvPicPr>
            <a:picLocks noChangeAspect="1"/>
          </p:cNvPicPr>
          <p:nvPr/>
        </p:nvPicPr>
        <p:blipFill>
          <a:blip r:embed="rId5"/>
          <a:stretch>
            <a:fillRect/>
          </a:stretch>
        </p:blipFill>
        <p:spPr>
          <a:xfrm>
            <a:off x="10364724" y="2034540"/>
            <a:ext cx="411480" cy="411480"/>
          </a:xfrm>
          <a:prstGeom prst="rect">
            <a:avLst/>
          </a:prstGeom>
        </p:spPr>
      </p:pic>
      <p:sp>
        <p:nvSpPr>
          <p:cNvPr id="26" name="Text 19"/>
          <p:cNvSpPr txBox="1"/>
          <p:nvPr/>
        </p:nvSpPr>
        <p:spPr>
          <a:xfrm>
            <a:off x="9683496" y="2788920"/>
            <a:ext cx="1783080" cy="914400"/>
          </a:xfrm>
          <a:prstGeom prst="rect">
            <a:avLst/>
          </a:prstGeom>
          <a:noFill/>
          <a:ln/>
        </p:spPr>
        <p:txBody>
          <a:bodyPr wrap="square" lIns="0" tIns="0" rIns="0" bIns="0" rtlCol="0" anchor="t"/>
          <a:lstStyle/>
          <a:p>
            <a:pPr algn="ctr" indent="0" marL="0">
              <a:buNone/>
            </a:pPr>
            <a:r>
              <a:rPr lang="en-US" sz="1700" b="1" dirty="0">
                <a:solidFill>
                  <a:schemeClr val="tx2"/>
                </a:solidFill>
              </a:rPr>
              <a:t>Negotiation simulator</a:t>
            </a:r>
            <a:endParaRPr lang="en-US" sz="1700" dirty="0"/>
          </a:p>
        </p:txBody>
      </p:sp>
      <p:sp>
        <p:nvSpPr>
          <p:cNvPr id="27" name="Text 20"/>
          <p:cNvSpPr txBox="1"/>
          <p:nvPr/>
        </p:nvSpPr>
        <p:spPr>
          <a:xfrm>
            <a:off x="9683496" y="3749040"/>
            <a:ext cx="1783080" cy="457200"/>
          </a:xfrm>
          <a:prstGeom prst="rect">
            <a:avLst/>
          </a:prstGeom>
          <a:noFill/>
          <a:ln/>
        </p:spPr>
        <p:txBody>
          <a:bodyPr wrap="square" lIns="0" tIns="0" rIns="0" bIns="0" rtlCol="0" anchor="t"/>
          <a:lstStyle/>
          <a:p>
            <a:pPr algn="ctr" indent="0" marL="0">
              <a:buNone/>
            </a:pPr>
            <a:r>
              <a:rPr lang="en-US" sz="1400" dirty="0">
                <a:solidFill>
                  <a:schemeClr val="accent4"/>
                </a:solidFill>
              </a:rPr>
              <a:t>3 scenarios</a:t>
            </a:r>
            <a:endParaRPr lang="en-US" sz="1400" dirty="0"/>
          </a:p>
        </p:txBody>
      </p:sp>
      <p:sp>
        <p:nvSpPr>
          <p:cNvPr id="28" name="Text 21"/>
          <p:cNvSpPr txBox="1"/>
          <p:nvPr/>
        </p:nvSpPr>
        <p:spPr>
          <a:xfrm>
            <a:off x="548640" y="5029200"/>
            <a:ext cx="11064240" cy="548640"/>
          </a:xfrm>
          <a:prstGeom prst="rect">
            <a:avLst/>
          </a:prstGeom>
          <a:noFill/>
          <a:ln/>
        </p:spPr>
        <p:txBody>
          <a:bodyPr wrap="square" lIns="0" tIns="0" rIns="0" bIns="0" rtlCol="0" anchor="t"/>
          <a:lstStyle/>
          <a:p>
            <a:pPr indent="0" marL="0">
              <a:buNone/>
            </a:pPr>
            <a:r>
              <a:rPr lang="en-US" sz="1900" dirty="0">
                <a:solidFill>
                  <a:schemeClr val="tx1"/>
                </a:solidFill>
              </a:rPr>
              <a:t>All free at </a:t>
            </a:r>
            <a:pPr indent="0" marL="0">
              <a:buNone/>
            </a:pPr>
            <a:r>
              <a:rPr lang="en-US" sz="1900" b="1" dirty="0">
                <a:solidFill>
                  <a:schemeClr val="tx2"/>
                </a:solidFill>
              </a:rPr>
              <a:t>dealdialect.com</a:t>
            </a:r>
            <a:pPr indent="0" marL="0">
              <a:buNone/>
            </a:pPr>
            <a:r>
              <a:rPr lang="en-US" sz="1900" dirty="0">
                <a:solidFill>
                  <a:schemeClr val="tx1"/>
                </a:solidFill>
              </a:rPr>
              <a:t>   ·   Questions: adeyeyeayomide97@gmail.com</a:t>
            </a:r>
            <a:endParaRPr lang="en-US" sz="19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2"/>
          <p:cNvSpPr/>
          <p:nvPr>
            <p:ph idx="103" type="title" hasCustomPrompt="1"/>
          </p:nvPr>
        </p:nvSpPr>
        <p:spPr>
          <a:xfrm>
            <a:off x="731520" y="2103120"/>
            <a:ext cx="10698480" cy="1463040"/>
          </a:xfrm>
          <a:prstGeom prst="rect">
            <a:avLst/>
          </a:prstGeom>
          <a:noFill/>
          <a:ln/>
        </p:spPr>
        <p:txBody>
          <a:bodyPr wrap="square" lIns="0" tIns="0" rIns="0" bIns="0" rtlCol="0" anchor="b"/>
          <a:lstStyle/>
          <a:p>
            <a:pPr algn="l" indent="0" marL="0">
              <a:buNone/>
            </a:pPr>
            <a:r>
              <a:rPr lang="en-US" sz="4400" b="1" dirty="0">
                <a:solidFill>
                  <a:schemeClr val="bg1"/>
                </a:solidFill>
                <a:latin typeface="Georgia" pitchFamily="34" charset="0"/>
                <a:ea typeface="Georgia" pitchFamily="34" charset="-122"/>
                <a:cs typeface="Georgia" pitchFamily="34" charset="-120"/>
              </a:rPr>
              <a:t>Thank you</a:t>
            </a:r>
            <a:endParaRPr lang="en-US" sz="4400" dirty="0"/>
          </a:p>
        </p:txBody>
      </p:sp>
      <p:sp>
        <p:nvSpPr>
          <p:cNvPr id="3" name="Text 2"/>
          <p:cNvSpPr/>
          <p:nvPr>
            <p:ph idx="104" type="body" hasCustomPrompt="1"/>
          </p:nvPr>
        </p:nvSpPr>
        <p:spPr>
          <a:xfrm>
            <a:off x="731520" y="3703320"/>
            <a:ext cx="8046720" cy="640080"/>
          </a:xfrm>
          <a:prstGeom prst="rect">
            <a:avLst/>
          </a:prstGeom>
          <a:noFill/>
          <a:ln/>
        </p:spPr>
        <p:txBody>
          <a:bodyPr wrap="square" lIns="0" tIns="0" rIns="0" bIns="0" rtlCol="0"/>
          <a:lstStyle/>
          <a:p>
            <a:pPr algn="l" indent="0" marL="0">
              <a:buNone/>
            </a:pPr>
            <a:r>
              <a:rPr lang="en-US" sz="2200" dirty="0">
                <a:solidFill>
                  <a:schemeClr val="accent1"/>
                </a:solidFill>
              </a:rPr>
              <a:t>Please take 3 minutes for the survey before you leave.</a:t>
            </a:r>
            <a:endParaRPr lang="en-US" sz="2200" dirty="0"/>
          </a:p>
        </p:txBody>
      </p:sp>
      <p:sp>
        <p:nvSpPr>
          <p:cNvPr id="6" name="Text 4"/>
          <p:cNvSpPr txBox="1"/>
          <p:nvPr/>
        </p:nvSpPr>
        <p:spPr>
          <a:xfrm>
            <a:off x="8778240" y="4160520"/>
            <a:ext cx="3017520" cy="457200"/>
          </a:xfrm>
          <a:prstGeom prst="rect">
            <a:avLst/>
          </a:prstGeom>
          <a:noFill/>
          <a:ln/>
        </p:spPr>
        <p:txBody>
          <a:bodyPr wrap="square" lIns="0" tIns="0" rIns="0" bIns="0" rtlCol="0" anchor="t"/>
          <a:lstStyle/>
          <a:p>
            <a:pPr algn="ctr" indent="0" marL="0">
              <a:buNone/>
            </a:pPr>
            <a:r>
              <a:rPr lang="en-US" sz="1600" dirty="0">
                <a:solidFill>
                  <a:schemeClr val="bg1"/>
                </a:solidFill>
              </a:rPr>
              <a:t>Or go to: dealdialect.com/feedback</a:t>
            </a:r>
            <a:endParaRPr lang="en-US" sz="1600" dirty="0"/>
          </a:p>
        </p:txBody>
      </p:sp>
      <p:sp>
        <p:nvSpPr>
          <p:cNvPr id="9" name="Text 7"/>
          <p:cNvSpPr txBox="1"/>
          <p:nvPr/>
        </p:nvSpPr>
        <p:spPr>
          <a:xfrm>
            <a:off x="731520" y="4892040"/>
            <a:ext cx="7680960" cy="548640"/>
          </a:xfrm>
          <a:prstGeom prst="rect">
            <a:avLst/>
          </a:prstGeom>
          <a:noFill/>
          <a:ln/>
        </p:spPr>
        <p:txBody>
          <a:bodyPr wrap="square" lIns="0" tIns="0" rIns="0" bIns="0" rtlCol="0" anchor="t"/>
          <a:lstStyle/>
          <a:p>
            <a:pPr indent="0" marL="0">
              <a:buNone/>
            </a:pPr>
            <a:r>
              <a:rPr lang="en-US" sz="1600" dirty="0">
                <a:solidFill>
                  <a:schemeClr val="bg1"/>
                </a:solidFill>
              </a:rPr>
              <a:t>Ayomide Adeyeye, M.A.  ·  Founder, DealDialect  ·  adeyeyeayomide97@gmail.com</a:t>
            </a:r>
            <a:endParaRPr lang="en-US" sz="1600" dirty="0"/>
          </a:p>
        </p:txBody>
      </p:sp>
      <p:pic>
        <p:nvPicPr>
          <p:cNvPr id="10" name="Survey QR code" descr="QR code that opens the workshop survey at dealdialect.com/feedback"/>
          <p:cNvPicPr>
            <a:picLocks noChangeAspect="1"/>
          </p:cNvPicPr>
          <p:nvPr/>
        </p:nvPicPr>
        <p:blipFill>
          <a:blip r:embed="rId3"/>
          <a:stretch>
            <a:fillRect/>
          </a:stretch>
        </p:blipFill>
        <p:spPr>
          <a:xfrm>
            <a:off x="9144000" y="1737360"/>
            <a:ext cx="2286000" cy="2286000"/>
          </a:xfrm>
          <a:prstGeom prst="rect">
            <a:avLst/>
          </a:prstGeom>
        </p:spPr>
      </p:pic>
    </p:spTree>
  </p:cSld>
  <p:clrMapOvr>
    <a:masterClrMapping/>
  </p:clrMapOvr>
</p:sld>
</file>

<file path=ppt/theme/theme1.xml><?xml version="1.0" encoding="utf-8"?>
<a:theme xmlns:a="http://schemas.openxmlformats.org/drawingml/2006/main" name="DealDialect">
  <a:themeElements>
    <a:clrScheme name="DealDialect">
      <a:dk1>
        <a:srgbClr val="161A23"/>
      </a:dk1>
      <a:lt1>
        <a:srgbClr val="FFFFFF"/>
      </a:lt1>
      <a:dk2>
        <a:srgbClr val="1E2B5C"/>
      </a:dk2>
      <a:lt2>
        <a:srgbClr val="FAF7F2"/>
      </a:lt2>
      <a:accent1>
        <a:srgbClr val="D9962B"/>
      </a:accent1>
      <a:accent2>
        <a:srgbClr val="13795B"/>
      </a:accent2>
      <a:accent3>
        <a:srgbClr val="B5472F"/>
      </a:accent3>
      <a:accent4>
        <a:srgbClr val="4B5466"/>
      </a:accent4>
      <a:accent5>
        <a:srgbClr val="E4E7EE"/>
      </a:accent5>
      <a:accent6>
        <a:srgbClr val="A9B6F2"/>
      </a:accent6>
      <a:hlink>
        <a:srgbClr val="1E2B5C"/>
      </a:hlink>
      <a:folHlink>
        <a:srgbClr val="4B5466"/>
      </a:folHlink>
    </a:clrScheme>
    <a:fontScheme name="DealDialect">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DealDialect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Communicating with Partners in Nigeria: 90-minute workshop</dc:title>
  <dc:subject>PptxGenJS Presentation</dc:subject>
  <dc:creator>Ayomide Adeyeye</dc:creator>
  <cp:lastModifiedBy>DealDialect</cp:lastModifiedBy>
  <cp:revision>1</cp:revision>
  <dcterms:created xsi:type="dcterms:W3CDTF">2026-10-16T23:12:38Z</dcterms:created>
  <dcterms:modified xsi:type="dcterms:W3CDTF">2026-10-16T23:12:38Z</dcterms:modified>
</cp:coreProperties>
</file>